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7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8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9.xml" ContentType="application/vnd.openxmlformats-officedocument.presentationml.notesSlide+xml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notesSlides/notesSlide10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notesSlides/notesSlide11.xml" ContentType="application/vnd.openxmlformats-officedocument.presentationml.notesSlide+xml"/>
  <Override PartName="/ppt/embeddings/oleObject21.bin" ContentType="application/vnd.openxmlformats-officedocument.oleObject"/>
  <Override PartName="/ppt/notesSlides/notesSlide12.xml" ContentType="application/vnd.openxmlformats-officedocument.presentationml.notesSlide+xml"/>
  <Override PartName="/ppt/embeddings/oleObject22.bin" ContentType="application/vnd.openxmlformats-officedocument.oleObject"/>
  <Override PartName="/ppt/notesSlides/notesSlide13.xml" ContentType="application/vnd.openxmlformats-officedocument.presentationml.notesSlide+xml"/>
  <Override PartName="/ppt/embeddings/oleObject23.bin" ContentType="application/vnd.openxmlformats-officedocument.oleObject"/>
  <Override PartName="/ppt/notesSlides/notesSlide14.xml" ContentType="application/vnd.openxmlformats-officedocument.presentationml.notesSlide+xml"/>
  <Override PartName="/ppt/embeddings/oleObject24.bin" ContentType="application/vnd.openxmlformats-officedocument.oleObject"/>
  <Override PartName="/ppt/notesSlides/notesSlide15.xml" ContentType="application/vnd.openxmlformats-officedocument.presentationml.notesSlide+xml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notesSlides/notesSlide16.xml" ContentType="application/vnd.openxmlformats-officedocument.presentationml.notesSlide+xml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Microsoft_Equation1.bin" ContentType="application/vnd.openxmlformats-officedocument.oleObject"/>
  <Override PartName="/ppt/embeddings/oleObject29.bin" ContentType="application/vnd.openxmlformats-officedocument.oleObject"/>
  <Override PartName="/ppt/notesSlides/notesSlide17.xml" ContentType="application/vnd.openxmlformats-officedocument.presentationml.notesSlide+xml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Microsoft_Equation2.bin" ContentType="application/vnd.openxmlformats-officedocument.oleObject"/>
  <Override PartName="/ppt/notesSlides/notesSlide18.xml" ContentType="application/vnd.openxmlformats-officedocument.presentationml.notesSlide+xml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notesSlides/notesSlide19.xml" ContentType="application/vnd.openxmlformats-officedocument.presentationml.notesSlide+xml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notesSlides/notesSlide27.xml" ContentType="application/vnd.openxmlformats-officedocument.presentationml.notesSlide+xml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notesSlides/notesSlide28.xml" ContentType="application/vnd.openxmlformats-officedocument.presentationml.notesSlide+xml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notesSlides/notesSlide29.xml" ContentType="application/vnd.openxmlformats-officedocument.presentationml.notesSlide+xml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notesSlides/notesSlide30.xml" ContentType="application/vnd.openxmlformats-officedocument.presentationml.notesSlide+xml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notesSlides/notesSlide31.xml" ContentType="application/vnd.openxmlformats-officedocument.presentationml.notesSlide+xml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notesSlides/notesSlide34.xml" ContentType="application/vnd.openxmlformats-officedocument.presentationml.notesSlide+xml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notesSlides/notesSlide35.xml" ContentType="application/vnd.openxmlformats-officedocument.presentationml.notesSlide+xml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notesSlides/notesSlide36.xml" ContentType="application/vnd.openxmlformats-officedocument.presentationml.notesSlide+xml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notesSlides/notesSlide37.xml" ContentType="application/vnd.openxmlformats-officedocument.presentationml.notesSlide+xml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notesSlides/notesSlide38.xml" ContentType="application/vnd.openxmlformats-officedocument.presentationml.notesSlide+xml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notesSlides/notesSlide39.xml" ContentType="application/vnd.openxmlformats-officedocument.presentationml.notesSlide+xml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notesSlides/notesSlide40.xml" ContentType="application/vnd.openxmlformats-officedocument.presentationml.notesSlide+xml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embeddings/oleObject129.bin" ContentType="application/vnd.openxmlformats-officedocument.oleObject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notesSlides/notesSlide41.xml" ContentType="application/vnd.openxmlformats-officedocument.presentationml.notesSlide+xml"/>
  <Override PartName="/ppt/embeddings/oleObject132.bin" ContentType="application/vnd.openxmlformats-officedocument.oleObject"/>
  <Override PartName="/ppt/embeddings/oleObject133.bin" ContentType="application/vnd.openxmlformats-officedocument.oleObject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embeddings/oleObject136.bin" ContentType="application/vnd.openxmlformats-officedocument.oleObject"/>
  <Override PartName="/ppt/embeddings/oleObject137.bin" ContentType="application/vnd.openxmlformats-officedocument.oleObject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embeddings/oleObject140.bin" ContentType="application/vnd.openxmlformats-officedocument.oleObject"/>
  <Override PartName="/ppt/notesSlides/notesSlide42.xml" ContentType="application/vnd.openxmlformats-officedocument.presentationml.notesSlide+xml"/>
  <Override PartName="/ppt/embeddings/oleObject141.bin" ContentType="application/vnd.openxmlformats-officedocument.oleObject"/>
  <Override PartName="/ppt/embeddings/oleObject142.bin" ContentType="application/vnd.openxmlformats-officedocument.oleObject"/>
  <Override PartName="/ppt/embeddings/oleObject143.bin" ContentType="application/vnd.openxmlformats-officedocument.oleObject"/>
  <Override PartName="/ppt/embeddings/oleObject144.bin" ContentType="application/vnd.openxmlformats-officedocument.oleObject"/>
  <Override PartName="/ppt/embeddings/oleObject145.bin" ContentType="application/vnd.openxmlformats-officedocument.oleObject"/>
  <Override PartName="/ppt/embeddings/oleObject146.bin" ContentType="application/vnd.openxmlformats-officedocument.oleObject"/>
  <Override PartName="/ppt/embeddings/oleObject147.bin" ContentType="application/vnd.openxmlformats-officedocument.oleObject"/>
  <Override PartName="/ppt/embeddings/oleObject148.bin" ContentType="application/vnd.openxmlformats-officedocument.oleObject"/>
  <Override PartName="/ppt/embeddings/oleObject149.bin" ContentType="application/vnd.openxmlformats-officedocument.oleObject"/>
  <Override PartName="/ppt/embeddings/oleObject150.bin" ContentType="application/vnd.openxmlformats-officedocument.oleObject"/>
  <Override PartName="/ppt/notesSlides/notesSlide43.xml" ContentType="application/vnd.openxmlformats-officedocument.presentationml.notesSlide+xml"/>
  <Override PartName="/ppt/embeddings/oleObject151.bin" ContentType="application/vnd.openxmlformats-officedocument.oleObject"/>
  <Override PartName="/ppt/embeddings/oleObject152.bin" ContentType="application/vnd.openxmlformats-officedocument.oleObject"/>
  <Override PartName="/ppt/embeddings/oleObject153.bin" ContentType="application/vnd.openxmlformats-officedocument.oleObject"/>
  <Override PartName="/ppt/embeddings/oleObject154.bin" ContentType="application/vnd.openxmlformats-officedocument.oleObject"/>
  <Override PartName="/ppt/embeddings/oleObject155.bin" ContentType="application/vnd.openxmlformats-officedocument.oleObject"/>
  <Override PartName="/ppt/embeddings/oleObject156.bin" ContentType="application/vnd.openxmlformats-officedocument.oleObject"/>
  <Override PartName="/ppt/embeddings/oleObject157.bin" ContentType="application/vnd.openxmlformats-officedocument.oleObject"/>
  <Override PartName="/ppt/embeddings/oleObject158.bin" ContentType="application/vnd.openxmlformats-officedocument.oleObject"/>
  <Override PartName="/ppt/embeddings/oleObject159.bin" ContentType="application/vnd.openxmlformats-officedocument.oleObject"/>
  <Override PartName="/ppt/embeddings/oleObject160.bin" ContentType="application/vnd.openxmlformats-officedocument.oleObject"/>
  <Override PartName="/ppt/notesSlides/notesSlide44.xml" ContentType="application/vnd.openxmlformats-officedocument.presentationml.notesSlide+xml"/>
  <Override PartName="/ppt/embeddings/oleObject161.bin" ContentType="application/vnd.openxmlformats-officedocument.oleObject"/>
  <Override PartName="/ppt/embeddings/oleObject162.bin" ContentType="application/vnd.openxmlformats-officedocument.oleObject"/>
  <Override PartName="/ppt/embeddings/oleObject163.bin" ContentType="application/vnd.openxmlformats-officedocument.oleObject"/>
  <Override PartName="/ppt/embeddings/oleObject164.bin" ContentType="application/vnd.openxmlformats-officedocument.oleObject"/>
  <Override PartName="/ppt/embeddings/oleObject165.bin" ContentType="application/vnd.openxmlformats-officedocument.oleObject"/>
  <Override PartName="/ppt/embeddings/oleObject166.bin" ContentType="application/vnd.openxmlformats-officedocument.oleObject"/>
  <Override PartName="/ppt/embeddings/oleObject167.bin" ContentType="application/vnd.openxmlformats-officedocument.oleObject"/>
  <Override PartName="/ppt/embeddings/oleObject168.bin" ContentType="application/vnd.openxmlformats-officedocument.oleObject"/>
  <Override PartName="/ppt/embeddings/oleObject169.bin" ContentType="application/vnd.openxmlformats-officedocument.oleObject"/>
  <Override PartName="/ppt/embeddings/oleObject170.bin" ContentType="application/vnd.openxmlformats-officedocument.oleObject"/>
  <Override PartName="/ppt/notesSlides/notesSlide45.xml" ContentType="application/vnd.openxmlformats-officedocument.presentationml.notesSlide+xml"/>
  <Override PartName="/ppt/embeddings/oleObject171.bin" ContentType="application/vnd.openxmlformats-officedocument.oleObject"/>
  <Override PartName="/ppt/embeddings/oleObject172.bin" ContentType="application/vnd.openxmlformats-officedocument.oleObject"/>
  <Override PartName="/ppt/embeddings/oleObject173.bin" ContentType="application/vnd.openxmlformats-officedocument.oleObject"/>
  <Override PartName="/ppt/embeddings/oleObject174.bin" ContentType="application/vnd.openxmlformats-officedocument.oleObject"/>
  <Override PartName="/ppt/embeddings/oleObject175.bin" ContentType="application/vnd.openxmlformats-officedocument.oleObject"/>
  <Override PartName="/ppt/embeddings/oleObject176.bin" ContentType="application/vnd.openxmlformats-officedocument.oleObject"/>
  <Override PartName="/ppt/embeddings/oleObject177.bin" ContentType="application/vnd.openxmlformats-officedocument.oleObject"/>
  <Override PartName="/ppt/embeddings/oleObject178.bin" ContentType="application/vnd.openxmlformats-officedocument.oleObject"/>
  <Override PartName="/ppt/embeddings/oleObject179.bin" ContentType="application/vnd.openxmlformats-officedocument.oleObject"/>
  <Override PartName="/ppt/embeddings/oleObject180.bin" ContentType="application/vnd.openxmlformats-officedocument.oleObject"/>
  <Override PartName="/ppt/notesSlides/notesSlide46.xml" ContentType="application/vnd.openxmlformats-officedocument.presentationml.notesSlide+xml"/>
  <Override PartName="/ppt/embeddings/oleObject181.bin" ContentType="application/vnd.openxmlformats-officedocument.oleObject"/>
  <Override PartName="/ppt/embeddings/oleObject182.bin" ContentType="application/vnd.openxmlformats-officedocument.oleObject"/>
  <Override PartName="/ppt/embeddings/oleObject183.bin" ContentType="application/vnd.openxmlformats-officedocument.oleObject"/>
  <Override PartName="/ppt/embeddings/oleObject184.bin" ContentType="application/vnd.openxmlformats-officedocument.oleObject"/>
  <Override PartName="/ppt/embeddings/oleObject185.bin" ContentType="application/vnd.openxmlformats-officedocument.oleObject"/>
  <Override PartName="/ppt/embeddings/oleObject186.bin" ContentType="application/vnd.openxmlformats-officedocument.oleObject"/>
  <Override PartName="/ppt/embeddings/oleObject187.bin" ContentType="application/vnd.openxmlformats-officedocument.oleObject"/>
  <Override PartName="/ppt/embeddings/oleObject188.bin" ContentType="application/vnd.openxmlformats-officedocument.oleObject"/>
  <Override PartName="/ppt/embeddings/oleObject189.bin" ContentType="application/vnd.openxmlformats-officedocument.oleObject"/>
  <Override PartName="/ppt/notesSlides/notesSlide47.xml" ContentType="application/vnd.openxmlformats-officedocument.presentationml.notesSlide+xml"/>
  <Override PartName="/ppt/embeddings/oleObject190.bin" ContentType="application/vnd.openxmlformats-officedocument.oleObject"/>
  <Override PartName="/ppt/embeddings/oleObject191.bin" ContentType="application/vnd.openxmlformats-officedocument.oleObject"/>
  <Override PartName="/ppt/notesSlides/notesSlide48.xml" ContentType="application/vnd.openxmlformats-officedocument.presentationml.notesSlide+xml"/>
  <Override PartName="/ppt/embeddings/oleObject192.bin" ContentType="application/vnd.openxmlformats-officedocument.oleObject"/>
  <Override PartName="/ppt/embeddings/oleObject193.bin" ContentType="application/vnd.openxmlformats-officedocument.oleObject"/>
  <Override PartName="/ppt/embeddings/oleObject194.bin" ContentType="application/vnd.openxmlformats-officedocument.oleObject"/>
  <Override PartName="/ppt/embeddings/oleObject195.bin" ContentType="application/vnd.openxmlformats-officedocument.oleObject"/>
  <Override PartName="/ppt/embeddings/oleObject196.bin" ContentType="application/vnd.openxmlformats-officedocument.oleObject"/>
  <Override PartName="/ppt/embeddings/oleObject197.bin" ContentType="application/vnd.openxmlformats-officedocument.oleObject"/>
  <Override PartName="/ppt/embeddings/oleObject198.bin" ContentType="application/vnd.openxmlformats-officedocument.oleObject"/>
  <Override PartName="/ppt/embeddings/oleObject199.bin" ContentType="application/vnd.openxmlformats-officedocument.oleObject"/>
  <Override PartName="/ppt/embeddings/oleObject200.bin" ContentType="application/vnd.openxmlformats-officedocument.oleObject"/>
  <Override PartName="/ppt/embeddings/oleObject201.bin" ContentType="application/vnd.openxmlformats-officedocument.oleObject"/>
  <Override PartName="/ppt/notesSlides/notesSlide49.xml" ContentType="application/vnd.openxmlformats-officedocument.presentationml.notesSlide+xml"/>
  <Override PartName="/ppt/embeddings/oleObject202.bin" ContentType="application/vnd.openxmlformats-officedocument.oleObject"/>
  <Override PartName="/ppt/embeddings/oleObject203.bin" ContentType="application/vnd.openxmlformats-officedocument.oleObject"/>
  <Override PartName="/ppt/embeddings/oleObject204.bin" ContentType="application/vnd.openxmlformats-officedocument.oleObject"/>
  <Override PartName="/ppt/embeddings/oleObject205.bin" ContentType="application/vnd.openxmlformats-officedocument.oleObject"/>
  <Override PartName="/ppt/embeddings/oleObject206.bin" ContentType="application/vnd.openxmlformats-officedocument.oleObject"/>
  <Override PartName="/ppt/embeddings/oleObject207.bin" ContentType="application/vnd.openxmlformats-officedocument.oleObject"/>
  <Override PartName="/ppt/embeddings/oleObject208.bin" ContentType="application/vnd.openxmlformats-officedocument.oleObject"/>
  <Override PartName="/ppt/embeddings/oleObject209.bin" ContentType="application/vnd.openxmlformats-officedocument.oleObject"/>
  <Override PartName="/ppt/embeddings/oleObject210.bin" ContentType="application/vnd.openxmlformats-officedocument.oleObject"/>
  <Override PartName="/ppt/embeddings/oleObject211.bin" ContentType="application/vnd.openxmlformats-officedocument.oleObject"/>
  <Override PartName="/ppt/notesSlides/notesSlide50.xml" ContentType="application/vnd.openxmlformats-officedocument.presentationml.notesSlide+xml"/>
  <Override PartName="/ppt/embeddings/oleObject212.bin" ContentType="application/vnd.openxmlformats-officedocument.oleObject"/>
  <Override PartName="/ppt/embeddings/oleObject213.bin" ContentType="application/vnd.openxmlformats-officedocument.oleObject"/>
  <Override PartName="/ppt/embeddings/oleObject214.bin" ContentType="application/vnd.openxmlformats-officedocument.oleObject"/>
  <Override PartName="/ppt/embeddings/oleObject215.bin" ContentType="application/vnd.openxmlformats-officedocument.oleObject"/>
  <Override PartName="/ppt/embeddings/oleObject216.bin" ContentType="application/vnd.openxmlformats-officedocument.oleObject"/>
  <Override PartName="/ppt/embeddings/oleObject217.bin" ContentType="application/vnd.openxmlformats-officedocument.oleObject"/>
  <Override PartName="/ppt/embeddings/oleObject218.bin" ContentType="application/vnd.openxmlformats-officedocument.oleObject"/>
  <Override PartName="/ppt/embeddings/oleObject219.bin" ContentType="application/vnd.openxmlformats-officedocument.oleObject"/>
  <Override PartName="/ppt/embeddings/oleObject220.bin" ContentType="application/vnd.openxmlformats-officedocument.oleObject"/>
  <Override PartName="/ppt/embeddings/oleObject221.bin" ContentType="application/vnd.openxmlformats-officedocument.oleObject"/>
  <Override PartName="/ppt/notesSlides/notesSlide51.xml" ContentType="application/vnd.openxmlformats-officedocument.presentationml.notesSlide+xml"/>
  <Override PartName="/ppt/embeddings/oleObject222.bin" ContentType="application/vnd.openxmlformats-officedocument.oleObject"/>
  <Override PartName="/ppt/embeddings/oleObject223.bin" ContentType="application/vnd.openxmlformats-officedocument.oleObject"/>
  <Override PartName="/ppt/embeddings/oleObject224.bin" ContentType="application/vnd.openxmlformats-officedocument.oleObject"/>
  <Override PartName="/ppt/embeddings/oleObject225.bin" ContentType="application/vnd.openxmlformats-officedocument.oleObject"/>
  <Override PartName="/ppt/embeddings/oleObject226.bin" ContentType="application/vnd.openxmlformats-officedocument.oleObject"/>
  <Override PartName="/ppt/embeddings/oleObject227.bin" ContentType="application/vnd.openxmlformats-officedocument.oleObject"/>
  <Override PartName="/ppt/embeddings/oleObject228.bin" ContentType="application/vnd.openxmlformats-officedocument.oleObject"/>
  <Override PartName="/ppt/embeddings/oleObject229.bin" ContentType="application/vnd.openxmlformats-officedocument.oleObject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  <p:sldMasterId id="2147483704" r:id="rId2"/>
  </p:sldMasterIdLst>
  <p:notesMasterIdLst>
    <p:notesMasterId r:id="rId56"/>
  </p:notesMasterIdLst>
  <p:handoutMasterIdLst>
    <p:handoutMasterId r:id="rId57"/>
  </p:handoutMasterIdLst>
  <p:sldIdLst>
    <p:sldId id="256" r:id="rId3"/>
    <p:sldId id="582" r:id="rId4"/>
    <p:sldId id="657" r:id="rId5"/>
    <p:sldId id="675" r:id="rId6"/>
    <p:sldId id="658" r:id="rId7"/>
    <p:sldId id="659" r:id="rId8"/>
    <p:sldId id="660" r:id="rId9"/>
    <p:sldId id="665" r:id="rId10"/>
    <p:sldId id="666" r:id="rId11"/>
    <p:sldId id="664" r:id="rId12"/>
    <p:sldId id="661" r:id="rId13"/>
    <p:sldId id="668" r:id="rId14"/>
    <p:sldId id="669" r:id="rId15"/>
    <p:sldId id="667" r:id="rId16"/>
    <p:sldId id="670" r:id="rId17"/>
    <p:sldId id="662" r:id="rId18"/>
    <p:sldId id="672" r:id="rId19"/>
    <p:sldId id="671" r:id="rId20"/>
    <p:sldId id="673" r:id="rId21"/>
    <p:sldId id="674" r:id="rId22"/>
    <p:sldId id="676" r:id="rId23"/>
    <p:sldId id="677" r:id="rId24"/>
    <p:sldId id="678" r:id="rId25"/>
    <p:sldId id="679" r:id="rId26"/>
    <p:sldId id="680" r:id="rId27"/>
    <p:sldId id="656" r:id="rId28"/>
    <p:sldId id="622" r:id="rId29"/>
    <p:sldId id="623" r:id="rId30"/>
    <p:sldId id="652" r:id="rId31"/>
    <p:sldId id="588" r:id="rId32"/>
    <p:sldId id="653" r:id="rId33"/>
    <p:sldId id="624" r:id="rId34"/>
    <p:sldId id="625" r:id="rId35"/>
    <p:sldId id="630" r:id="rId36"/>
    <p:sldId id="650" r:id="rId37"/>
    <p:sldId id="631" r:id="rId38"/>
    <p:sldId id="632" r:id="rId39"/>
    <p:sldId id="634" r:id="rId40"/>
    <p:sldId id="635" r:id="rId41"/>
    <p:sldId id="633" r:id="rId42"/>
    <p:sldId id="638" r:id="rId43"/>
    <p:sldId id="637" r:id="rId44"/>
    <p:sldId id="639" r:id="rId45"/>
    <p:sldId id="640" r:id="rId46"/>
    <p:sldId id="641" r:id="rId47"/>
    <p:sldId id="654" r:id="rId48"/>
    <p:sldId id="642" r:id="rId49"/>
    <p:sldId id="643" r:id="rId50"/>
    <p:sldId id="651" r:id="rId51"/>
    <p:sldId id="649" r:id="rId52"/>
    <p:sldId id="647" r:id="rId53"/>
    <p:sldId id="648" r:id="rId54"/>
    <p:sldId id="655" r:id="rId5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0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5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61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66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919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73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225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EAFF"/>
    <a:srgbClr val="00CC00"/>
    <a:srgbClr val="0000FF"/>
    <a:srgbClr val="FF6600"/>
    <a:srgbClr val="99FF66"/>
    <a:srgbClr val="66FF99"/>
    <a:srgbClr val="84F371"/>
    <a:srgbClr val="FFFF99"/>
    <a:srgbClr val="E0E4E9"/>
    <a:srgbClr val="84E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61" autoAdjust="0"/>
    <p:restoredTop sz="95327" autoAdjust="0"/>
  </p:normalViewPr>
  <p:slideViewPr>
    <p:cSldViewPr>
      <p:cViewPr varScale="1">
        <p:scale>
          <a:sx n="79" d="100"/>
          <a:sy n="79" d="100"/>
        </p:scale>
        <p:origin x="-165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0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128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28.emf"/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image" Target="../media/image26.emf"/><Relationship Id="rId2" Type="http://schemas.openxmlformats.org/officeDocument/2006/relationships/image" Target="../media/image3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4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1.emf"/><Relationship Id="rId3" Type="http://schemas.openxmlformats.org/officeDocument/2006/relationships/image" Target="../media/image5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1.emf"/><Relationship Id="rId3" Type="http://schemas.openxmlformats.org/officeDocument/2006/relationships/image" Target="../media/image5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1" Type="http://schemas.openxmlformats.org/officeDocument/2006/relationships/image" Target="../media/image57.emf"/><Relationship Id="rId2" Type="http://schemas.openxmlformats.org/officeDocument/2006/relationships/image" Target="../media/image58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5.emf"/><Relationship Id="rId6" Type="http://schemas.openxmlformats.org/officeDocument/2006/relationships/image" Target="../media/image68.emf"/><Relationship Id="rId7" Type="http://schemas.openxmlformats.org/officeDocument/2006/relationships/image" Target="../media/image69.emf"/><Relationship Id="rId1" Type="http://schemas.openxmlformats.org/officeDocument/2006/relationships/image" Target="../media/image64.emf"/><Relationship Id="rId2" Type="http://schemas.openxmlformats.org/officeDocument/2006/relationships/image" Target="../media/image65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5.emf"/><Relationship Id="rId6" Type="http://schemas.openxmlformats.org/officeDocument/2006/relationships/image" Target="../media/image68.emf"/><Relationship Id="rId7" Type="http://schemas.openxmlformats.org/officeDocument/2006/relationships/image" Target="../media/image69.emf"/><Relationship Id="rId1" Type="http://schemas.openxmlformats.org/officeDocument/2006/relationships/image" Target="../media/image64.emf"/><Relationship Id="rId2" Type="http://schemas.openxmlformats.org/officeDocument/2006/relationships/image" Target="../media/image65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67.emf"/><Relationship Id="rId6" Type="http://schemas.openxmlformats.org/officeDocument/2006/relationships/image" Target="../media/image68.emf"/><Relationship Id="rId1" Type="http://schemas.openxmlformats.org/officeDocument/2006/relationships/image" Target="../media/image5.emf"/><Relationship Id="rId2" Type="http://schemas.openxmlformats.org/officeDocument/2006/relationships/image" Target="../media/image64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8" Type="http://schemas.openxmlformats.org/officeDocument/2006/relationships/image" Target="../media/image76.emf"/><Relationship Id="rId9" Type="http://schemas.openxmlformats.org/officeDocument/2006/relationships/image" Target="../media/image77.emf"/><Relationship Id="rId1" Type="http://schemas.openxmlformats.org/officeDocument/2006/relationships/image" Target="../media/image5.emf"/><Relationship Id="rId2" Type="http://schemas.openxmlformats.org/officeDocument/2006/relationships/image" Target="../media/image70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8" Type="http://schemas.openxmlformats.org/officeDocument/2006/relationships/image" Target="../media/image76.emf"/><Relationship Id="rId9" Type="http://schemas.openxmlformats.org/officeDocument/2006/relationships/image" Target="../media/image77.emf"/><Relationship Id="rId1" Type="http://schemas.openxmlformats.org/officeDocument/2006/relationships/image" Target="../media/image5.emf"/><Relationship Id="rId2" Type="http://schemas.openxmlformats.org/officeDocument/2006/relationships/image" Target="../media/image70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8" Type="http://schemas.openxmlformats.org/officeDocument/2006/relationships/image" Target="../media/image76.emf"/><Relationship Id="rId9" Type="http://schemas.openxmlformats.org/officeDocument/2006/relationships/image" Target="../media/image77.emf"/><Relationship Id="rId1" Type="http://schemas.openxmlformats.org/officeDocument/2006/relationships/image" Target="../media/image5.emf"/><Relationship Id="rId2" Type="http://schemas.openxmlformats.org/officeDocument/2006/relationships/image" Target="../media/image7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image" Target="../media/image21.emf"/><Relationship Id="rId2" Type="http://schemas.openxmlformats.org/officeDocument/2006/relationships/image" Target="../media/image18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9.emf"/><Relationship Id="rId5" Type="http://schemas.openxmlformats.org/officeDocument/2006/relationships/image" Target="../media/image64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8" Type="http://schemas.openxmlformats.org/officeDocument/2006/relationships/image" Target="../media/image82.emf"/><Relationship Id="rId1" Type="http://schemas.openxmlformats.org/officeDocument/2006/relationships/image" Target="../media/image70.emf"/><Relationship Id="rId2" Type="http://schemas.openxmlformats.org/officeDocument/2006/relationships/image" Target="../media/image78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9.emf"/><Relationship Id="rId5" Type="http://schemas.openxmlformats.org/officeDocument/2006/relationships/image" Target="../media/image64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1" Type="http://schemas.openxmlformats.org/officeDocument/2006/relationships/image" Target="../media/image70.emf"/><Relationship Id="rId2" Type="http://schemas.openxmlformats.org/officeDocument/2006/relationships/image" Target="../media/image78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9.emf"/><Relationship Id="rId5" Type="http://schemas.openxmlformats.org/officeDocument/2006/relationships/image" Target="../media/image64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8" Type="http://schemas.openxmlformats.org/officeDocument/2006/relationships/image" Target="../media/image74.emf"/><Relationship Id="rId1" Type="http://schemas.openxmlformats.org/officeDocument/2006/relationships/image" Target="../media/image70.emf"/><Relationship Id="rId2" Type="http://schemas.openxmlformats.org/officeDocument/2006/relationships/image" Target="../media/image78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9.emf"/><Relationship Id="rId5" Type="http://schemas.openxmlformats.org/officeDocument/2006/relationships/image" Target="../media/image64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8" Type="http://schemas.openxmlformats.org/officeDocument/2006/relationships/image" Target="../media/image74.emf"/><Relationship Id="rId1" Type="http://schemas.openxmlformats.org/officeDocument/2006/relationships/image" Target="../media/image70.emf"/><Relationship Id="rId2" Type="http://schemas.openxmlformats.org/officeDocument/2006/relationships/image" Target="../media/image78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9.emf"/><Relationship Id="rId5" Type="http://schemas.openxmlformats.org/officeDocument/2006/relationships/image" Target="../media/image64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8" Type="http://schemas.openxmlformats.org/officeDocument/2006/relationships/image" Target="../media/image74.emf"/><Relationship Id="rId1" Type="http://schemas.openxmlformats.org/officeDocument/2006/relationships/image" Target="../media/image70.emf"/><Relationship Id="rId2" Type="http://schemas.openxmlformats.org/officeDocument/2006/relationships/image" Target="../media/image78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9.emf"/><Relationship Id="rId5" Type="http://schemas.openxmlformats.org/officeDocument/2006/relationships/image" Target="../media/image64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8" Type="http://schemas.openxmlformats.org/officeDocument/2006/relationships/image" Target="../media/image74.emf"/><Relationship Id="rId1" Type="http://schemas.openxmlformats.org/officeDocument/2006/relationships/image" Target="../media/image70.emf"/><Relationship Id="rId2" Type="http://schemas.openxmlformats.org/officeDocument/2006/relationships/image" Target="../media/image78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5" Type="http://schemas.openxmlformats.org/officeDocument/2006/relationships/image" Target="../media/image87.emf"/><Relationship Id="rId6" Type="http://schemas.openxmlformats.org/officeDocument/2006/relationships/image" Target="../media/image88.emf"/><Relationship Id="rId7" Type="http://schemas.openxmlformats.org/officeDocument/2006/relationships/image" Target="../media/image89.emf"/><Relationship Id="rId1" Type="http://schemas.openxmlformats.org/officeDocument/2006/relationships/image" Target="../media/image83.emf"/><Relationship Id="rId2" Type="http://schemas.openxmlformats.org/officeDocument/2006/relationships/image" Target="../media/image84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91.emf"/><Relationship Id="rId5" Type="http://schemas.openxmlformats.org/officeDocument/2006/relationships/image" Target="../media/image92.emf"/><Relationship Id="rId6" Type="http://schemas.openxmlformats.org/officeDocument/2006/relationships/image" Target="../media/image93.emf"/><Relationship Id="rId7" Type="http://schemas.openxmlformats.org/officeDocument/2006/relationships/image" Target="../media/image94.emf"/><Relationship Id="rId8" Type="http://schemas.openxmlformats.org/officeDocument/2006/relationships/image" Target="../media/image95.emf"/><Relationship Id="rId9" Type="http://schemas.openxmlformats.org/officeDocument/2006/relationships/image" Target="../media/image96.emf"/><Relationship Id="rId1" Type="http://schemas.openxmlformats.org/officeDocument/2006/relationships/image" Target="../media/image64.emf"/><Relationship Id="rId2" Type="http://schemas.openxmlformats.org/officeDocument/2006/relationships/image" Target="../media/image90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91.emf"/><Relationship Id="rId5" Type="http://schemas.openxmlformats.org/officeDocument/2006/relationships/image" Target="../media/image92.emf"/><Relationship Id="rId6" Type="http://schemas.openxmlformats.org/officeDocument/2006/relationships/image" Target="../media/image93.emf"/><Relationship Id="rId7" Type="http://schemas.openxmlformats.org/officeDocument/2006/relationships/image" Target="../media/image94.emf"/><Relationship Id="rId8" Type="http://schemas.openxmlformats.org/officeDocument/2006/relationships/image" Target="../media/image95.emf"/><Relationship Id="rId9" Type="http://schemas.openxmlformats.org/officeDocument/2006/relationships/image" Target="../media/image96.emf"/><Relationship Id="rId1" Type="http://schemas.openxmlformats.org/officeDocument/2006/relationships/image" Target="../media/image64.emf"/><Relationship Id="rId2" Type="http://schemas.openxmlformats.org/officeDocument/2006/relationships/image" Target="../media/image9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Relationship Id="rId3" Type="http://schemas.openxmlformats.org/officeDocument/2006/relationships/image" Target="../media/image22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91.emf"/><Relationship Id="rId5" Type="http://schemas.openxmlformats.org/officeDocument/2006/relationships/image" Target="../media/image92.emf"/><Relationship Id="rId6" Type="http://schemas.openxmlformats.org/officeDocument/2006/relationships/image" Target="../media/image93.emf"/><Relationship Id="rId7" Type="http://schemas.openxmlformats.org/officeDocument/2006/relationships/image" Target="../media/image94.emf"/><Relationship Id="rId8" Type="http://schemas.openxmlformats.org/officeDocument/2006/relationships/image" Target="../media/image95.emf"/><Relationship Id="rId9" Type="http://schemas.openxmlformats.org/officeDocument/2006/relationships/image" Target="../media/image96.emf"/><Relationship Id="rId1" Type="http://schemas.openxmlformats.org/officeDocument/2006/relationships/image" Target="../media/image64.emf"/><Relationship Id="rId2" Type="http://schemas.openxmlformats.org/officeDocument/2006/relationships/image" Target="../media/image90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5" Type="http://schemas.openxmlformats.org/officeDocument/2006/relationships/image" Target="../media/image92.emf"/><Relationship Id="rId6" Type="http://schemas.openxmlformats.org/officeDocument/2006/relationships/image" Target="../media/image95.emf"/><Relationship Id="rId7" Type="http://schemas.openxmlformats.org/officeDocument/2006/relationships/image" Target="../media/image98.emf"/><Relationship Id="rId1" Type="http://schemas.openxmlformats.org/officeDocument/2006/relationships/image" Target="../media/image71.emf"/><Relationship Id="rId2" Type="http://schemas.openxmlformats.org/officeDocument/2006/relationships/image" Target="../media/image7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3.emf"/><Relationship Id="rId1" Type="http://schemas.openxmlformats.org/officeDocument/2006/relationships/image" Target="../media/image22.emf"/><Relationship Id="rId2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fld id="{073263D8-E228-40A5-A05A-FEF74F0BCE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38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fld id="{3FFAA3D1-B508-498A-B26A-830D65424A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034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07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59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1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66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9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73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5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16FBC03-73FB-48DA-842F-43DF57ED62D4}" type="slidenum">
              <a:rPr lang="en-US" sz="1200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Power Flow Solution Methods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=========================</a:t>
            </a:r>
            <a:endParaRPr lang="en-US" b="0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July 6, 2016: IEEE ACC Tutorial (Dan </a:t>
            </a:r>
            <a:r>
              <a:rPr lang="en-US" b="0" baseline="0" dirty="0" err="1" smtClean="0"/>
              <a:t>Molzahn</a:t>
            </a:r>
            <a:r>
              <a:rPr lang="en-US" b="0" baseline="0" dirty="0" smtClean="0"/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Nov 3, 2016: Stanford Smart Grid Seminars (Ram </a:t>
            </a:r>
            <a:r>
              <a:rPr lang="en-US" b="0" baseline="0" dirty="0" err="1" smtClean="0"/>
              <a:t>Rajagopal</a:t>
            </a:r>
            <a:r>
              <a:rPr lang="en-US" b="0" baseline="0" dirty="0" smtClean="0"/>
              <a:t>, Chin-Woo Tan)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Optimal storage placement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=========================</a:t>
            </a:r>
            <a:endParaRPr lang="en-US" b="0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Nov 3, 2016: Stanford Smart Grid Seminars (Ram </a:t>
            </a:r>
            <a:r>
              <a:rPr lang="en-US" b="0" baseline="0" dirty="0" err="1" smtClean="0"/>
              <a:t>Rajagopal</a:t>
            </a:r>
            <a:r>
              <a:rPr lang="en-US" b="0" baseline="0" dirty="0" smtClean="0"/>
              <a:t>, Chin-Woo Tan)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076467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 first show that Theorem 3 holds when p(t) is allowed to have multiple maxima and minima. The load shape shown in Figure 4 is taken from Southern California Edison [19], which consists of load consumptions spanning a 72-hour period, and has multiple peaks and valleys. We employ its negative as p(t), and assume that at bus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the background injection is given by ↵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(t), where the scaling factor ↵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is the original load consumption of bus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from the IEEE 123 node test case. To make results clearer, we add a small amount of load to each bus that originally has no load consumption, so that ↵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&gt; 0 and the scaled optimal capacities are well defined for all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The amount of load added is 1/4 of the smallest original load consumption of a single bus. 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Optimal storage placement for the simplified IEEE 123 node test feeder with nonlinear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DistFlow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model when p ̃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(t) deviates from the common load shape. The radius of each colored solid circle is proportional to Bi⇤/↵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and different colors correspond to different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Btot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. 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14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51" indent="0">
              <a:buNone/>
              <a:defRPr sz="1000"/>
            </a:lvl3pPr>
            <a:lvl4pPr marL="1371376" indent="0">
              <a:buNone/>
              <a:defRPr sz="900"/>
            </a:lvl4pPr>
            <a:lvl5pPr marL="1828505" indent="0">
              <a:buNone/>
              <a:defRPr sz="900"/>
            </a:lvl5pPr>
            <a:lvl6pPr marL="2285630" indent="0">
              <a:buNone/>
              <a:defRPr sz="900"/>
            </a:lvl6pPr>
            <a:lvl7pPr marL="2742755" indent="0">
              <a:buNone/>
              <a:defRPr sz="900"/>
            </a:lvl7pPr>
            <a:lvl8pPr marL="3199881" indent="0">
              <a:buNone/>
              <a:defRPr sz="900"/>
            </a:lvl8pPr>
            <a:lvl9pPr marL="365700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4981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25" indent="0">
              <a:buNone/>
              <a:defRPr sz="2800"/>
            </a:lvl2pPr>
            <a:lvl3pPr marL="914251" indent="0">
              <a:buNone/>
              <a:defRPr sz="2400"/>
            </a:lvl3pPr>
            <a:lvl4pPr marL="1371376" indent="0">
              <a:buNone/>
              <a:defRPr sz="2000"/>
            </a:lvl4pPr>
            <a:lvl5pPr marL="1828505" indent="0">
              <a:buNone/>
              <a:defRPr sz="2000"/>
            </a:lvl5pPr>
            <a:lvl6pPr marL="2285630" indent="0">
              <a:buNone/>
              <a:defRPr sz="2000"/>
            </a:lvl6pPr>
            <a:lvl7pPr marL="2742755" indent="0">
              <a:buNone/>
              <a:defRPr sz="2000"/>
            </a:lvl7pPr>
            <a:lvl8pPr marL="3199881" indent="0">
              <a:buNone/>
              <a:defRPr sz="2000"/>
            </a:lvl8pPr>
            <a:lvl9pPr marL="365700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51" indent="0">
              <a:buNone/>
              <a:defRPr sz="1000"/>
            </a:lvl3pPr>
            <a:lvl4pPr marL="1371376" indent="0">
              <a:buNone/>
              <a:defRPr sz="900"/>
            </a:lvl4pPr>
            <a:lvl5pPr marL="1828505" indent="0">
              <a:buNone/>
              <a:defRPr sz="900"/>
            </a:lvl5pPr>
            <a:lvl6pPr marL="2285630" indent="0">
              <a:buNone/>
              <a:defRPr sz="900"/>
            </a:lvl6pPr>
            <a:lvl7pPr marL="2742755" indent="0">
              <a:buNone/>
              <a:defRPr sz="900"/>
            </a:lvl7pPr>
            <a:lvl8pPr marL="3199881" indent="0">
              <a:buNone/>
              <a:defRPr sz="900"/>
            </a:lvl8pPr>
            <a:lvl9pPr marL="365700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2857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2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1" y="228600"/>
            <a:ext cx="20193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6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>
                <a:solidFill>
                  <a:srgbClr val="000000"/>
                </a:solidFill>
                <a:latin typeface="Verdana"/>
              </a:rPr>
              <a:pPr/>
              <a:t>‹#›</a:t>
            </a:fld>
            <a:endParaRPr lang="en-US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31669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65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25" indent="0">
              <a:buNone/>
              <a:defRPr sz="1800"/>
            </a:lvl2pPr>
            <a:lvl3pPr marL="914251" indent="0">
              <a:buNone/>
              <a:defRPr sz="1600"/>
            </a:lvl3pPr>
            <a:lvl4pPr marL="1371376" indent="0">
              <a:buNone/>
              <a:defRPr sz="1400"/>
            </a:lvl4pPr>
            <a:lvl5pPr marL="1828505" indent="0">
              <a:buNone/>
              <a:defRPr sz="1400"/>
            </a:lvl5pPr>
            <a:lvl6pPr marL="2285630" indent="0">
              <a:buNone/>
              <a:defRPr sz="1400"/>
            </a:lvl6pPr>
            <a:lvl7pPr marL="2742755" indent="0">
              <a:buNone/>
              <a:defRPr sz="1400"/>
            </a:lvl7pPr>
            <a:lvl8pPr marL="3199881" indent="0">
              <a:buNone/>
              <a:defRPr sz="1400"/>
            </a:lvl8pPr>
            <a:lvl9pPr marL="365700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3724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10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51" indent="0">
              <a:buNone/>
              <a:defRPr sz="1800" b="1"/>
            </a:lvl3pPr>
            <a:lvl4pPr marL="1371376" indent="0">
              <a:buNone/>
              <a:defRPr sz="1600" b="1"/>
            </a:lvl4pPr>
            <a:lvl5pPr marL="1828505" indent="0">
              <a:buNone/>
              <a:defRPr sz="1600" b="1"/>
            </a:lvl5pPr>
            <a:lvl6pPr marL="2285630" indent="0">
              <a:buNone/>
              <a:defRPr sz="1600" b="1"/>
            </a:lvl6pPr>
            <a:lvl7pPr marL="2742755" indent="0">
              <a:buNone/>
              <a:defRPr sz="1600" b="1"/>
            </a:lvl7pPr>
            <a:lvl8pPr marL="3199881" indent="0">
              <a:buNone/>
              <a:defRPr sz="1600" b="1"/>
            </a:lvl8pPr>
            <a:lvl9pPr marL="365700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51" indent="0">
              <a:buNone/>
              <a:defRPr sz="1800" b="1"/>
            </a:lvl3pPr>
            <a:lvl4pPr marL="1371376" indent="0">
              <a:buNone/>
              <a:defRPr sz="1600" b="1"/>
            </a:lvl4pPr>
            <a:lvl5pPr marL="1828505" indent="0">
              <a:buNone/>
              <a:defRPr sz="1600" b="1"/>
            </a:lvl5pPr>
            <a:lvl6pPr marL="2285630" indent="0">
              <a:buNone/>
              <a:defRPr sz="1600" b="1"/>
            </a:lvl6pPr>
            <a:lvl7pPr marL="2742755" indent="0">
              <a:buNone/>
              <a:defRPr sz="1600" b="1"/>
            </a:lvl7pPr>
            <a:lvl8pPr marL="3199881" indent="0">
              <a:buNone/>
              <a:defRPr sz="1600" b="1"/>
            </a:lvl8pPr>
            <a:lvl9pPr marL="365700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1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77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3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5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307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459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61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52" indent="-469852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57" indent="-43651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91" indent="-39524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690" indent="-38731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699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852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8004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158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311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7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18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2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251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376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50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24" indent="-46982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01" indent="-436491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11" indent="-39522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589" indent="-38728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573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700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7824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4950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075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1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6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0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1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0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6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23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18.e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19.emf"/><Relationship Id="rId11" Type="http://schemas.openxmlformats.org/officeDocument/2006/relationships/image" Target="../media/image2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21.bin"/><Relationship Id="rId5" Type="http://schemas.openxmlformats.org/officeDocument/2006/relationships/image" Target="../media/image2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2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23.bin"/><Relationship Id="rId5" Type="http://schemas.openxmlformats.org/officeDocument/2006/relationships/image" Target="../media/image2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24.bin"/><Relationship Id="rId5" Type="http://schemas.openxmlformats.org/officeDocument/2006/relationships/image" Target="../media/image25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emf"/><Relationship Id="rId12" Type="http://schemas.openxmlformats.org/officeDocument/2006/relationships/oleObject" Target="../embeddings/oleObject26.bin"/><Relationship Id="rId13" Type="http://schemas.openxmlformats.org/officeDocument/2006/relationships/image" Target="../media/image6.emf"/><Relationship Id="rId14" Type="http://schemas.openxmlformats.org/officeDocument/2006/relationships/image" Target="../media/image14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oleObject" Target="../embeddings/oleObject25.bin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emf"/><Relationship Id="rId12" Type="http://schemas.openxmlformats.org/officeDocument/2006/relationships/oleObject" Target="../embeddings/oleObject29.bin"/><Relationship Id="rId13" Type="http://schemas.openxmlformats.org/officeDocument/2006/relationships/image" Target="../media/image29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27.bin"/><Relationship Id="rId5" Type="http://schemas.openxmlformats.org/officeDocument/2006/relationships/image" Target="../media/image26.emf"/><Relationship Id="rId6" Type="http://schemas.openxmlformats.org/officeDocument/2006/relationships/oleObject" Target="../embeddings/oleObject28.bin"/><Relationship Id="rId7" Type="http://schemas.openxmlformats.org/officeDocument/2006/relationships/image" Target="../media/image27.emf"/><Relationship Id="rId8" Type="http://schemas.openxmlformats.org/officeDocument/2006/relationships/oleObject" Target="../embeddings/Microsoft_Equation1.bin"/><Relationship Id="rId9" Type="http://schemas.openxmlformats.org/officeDocument/2006/relationships/image" Target="../media/image28.emf"/><Relationship Id="rId10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emf"/><Relationship Id="rId12" Type="http://schemas.openxmlformats.org/officeDocument/2006/relationships/oleObject" Target="../embeddings/Microsoft_Equation2.bin"/><Relationship Id="rId13" Type="http://schemas.openxmlformats.org/officeDocument/2006/relationships/image" Target="../media/image28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30.bin"/><Relationship Id="rId5" Type="http://schemas.openxmlformats.org/officeDocument/2006/relationships/image" Target="../media/image26.emf"/><Relationship Id="rId6" Type="http://schemas.openxmlformats.org/officeDocument/2006/relationships/oleObject" Target="../embeddings/oleObject31.bin"/><Relationship Id="rId7" Type="http://schemas.openxmlformats.org/officeDocument/2006/relationships/image" Target="../media/image27.emf"/><Relationship Id="rId8" Type="http://schemas.openxmlformats.org/officeDocument/2006/relationships/image" Target="../media/image30.emf"/><Relationship Id="rId9" Type="http://schemas.openxmlformats.org/officeDocument/2006/relationships/image" Target="../media/image31.emf"/><Relationship Id="rId10" Type="http://schemas.openxmlformats.org/officeDocument/2006/relationships/oleObject" Target="../embeddings/oleObject32.bin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emf"/><Relationship Id="rId12" Type="http://schemas.openxmlformats.org/officeDocument/2006/relationships/oleObject" Target="../embeddings/oleObject37.bin"/><Relationship Id="rId13" Type="http://schemas.openxmlformats.org/officeDocument/2006/relationships/image" Target="../media/image35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33.bin"/><Relationship Id="rId5" Type="http://schemas.openxmlformats.org/officeDocument/2006/relationships/image" Target="../media/image26.emf"/><Relationship Id="rId6" Type="http://schemas.openxmlformats.org/officeDocument/2006/relationships/oleObject" Target="../embeddings/oleObject34.bin"/><Relationship Id="rId7" Type="http://schemas.openxmlformats.org/officeDocument/2006/relationships/image" Target="../media/image32.emf"/><Relationship Id="rId8" Type="http://schemas.openxmlformats.org/officeDocument/2006/relationships/oleObject" Target="../embeddings/oleObject35.bin"/><Relationship Id="rId9" Type="http://schemas.openxmlformats.org/officeDocument/2006/relationships/image" Target="../media/image33.emf"/><Relationship Id="rId10" Type="http://schemas.openxmlformats.org/officeDocument/2006/relationships/oleObject" Target="../embeddings/oleObject3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38.png"/><Relationship Id="rId5" Type="http://schemas.openxmlformats.org/officeDocument/2006/relationships/oleObject" Target="../embeddings/oleObject38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39.bin"/><Relationship Id="rId8" Type="http://schemas.openxmlformats.org/officeDocument/2006/relationships/image" Target="../media/image37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emf"/><Relationship Id="rId12" Type="http://schemas.openxmlformats.org/officeDocument/2006/relationships/oleObject" Target="../embeddings/oleObject2.bin"/><Relationship Id="rId13" Type="http://schemas.openxmlformats.org/officeDocument/2006/relationships/image" Target="../media/image6.emf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38.png"/><Relationship Id="rId5" Type="http://schemas.openxmlformats.org/officeDocument/2006/relationships/oleObject" Target="../embeddings/oleObject40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41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emf"/><Relationship Id="rId12" Type="http://schemas.openxmlformats.org/officeDocument/2006/relationships/oleObject" Target="../embeddings/oleObject43.bin"/><Relationship Id="rId13" Type="http://schemas.openxmlformats.org/officeDocument/2006/relationships/image" Target="../media/image6.emf"/><Relationship Id="rId14" Type="http://schemas.openxmlformats.org/officeDocument/2006/relationships/image" Target="../media/image13.png"/><Relationship Id="rId15" Type="http://schemas.openxmlformats.org/officeDocument/2006/relationships/image" Target="../media/image15.png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oleObject" Target="../embeddings/oleObject42.bin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emf"/><Relationship Id="rId12" Type="http://schemas.openxmlformats.org/officeDocument/2006/relationships/oleObject" Target="../embeddings/oleObject47.bin"/><Relationship Id="rId13" Type="http://schemas.openxmlformats.org/officeDocument/2006/relationships/image" Target="../media/image47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oleObject" Target="../embeddings/oleObject44.bin"/><Relationship Id="rId7" Type="http://schemas.openxmlformats.org/officeDocument/2006/relationships/image" Target="../media/image44.emf"/><Relationship Id="rId8" Type="http://schemas.openxmlformats.org/officeDocument/2006/relationships/oleObject" Target="../embeddings/oleObject45.bin"/><Relationship Id="rId9" Type="http://schemas.openxmlformats.org/officeDocument/2006/relationships/image" Target="../media/image45.emf"/><Relationship Id="rId10" Type="http://schemas.openxmlformats.org/officeDocument/2006/relationships/oleObject" Target="../embeddings/oleObject46.bin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0.bin"/><Relationship Id="rId12" Type="http://schemas.openxmlformats.org/officeDocument/2006/relationships/image" Target="../media/image52.emf"/><Relationship Id="rId13" Type="http://schemas.openxmlformats.org/officeDocument/2006/relationships/image" Target="../media/image54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53.emf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oleObject" Target="../embeddings/oleObject48.bin"/><Relationship Id="rId8" Type="http://schemas.openxmlformats.org/officeDocument/2006/relationships/image" Target="../media/image50.emf"/><Relationship Id="rId9" Type="http://schemas.openxmlformats.org/officeDocument/2006/relationships/oleObject" Target="../embeddings/oleObject49.bin"/><Relationship Id="rId10" Type="http://schemas.openxmlformats.org/officeDocument/2006/relationships/image" Target="../media/image51.emf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emf"/><Relationship Id="rId12" Type="http://schemas.openxmlformats.org/officeDocument/2006/relationships/image" Target="../media/image56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9.xml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oleObject" Target="../embeddings/oleObject51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52.bin"/><Relationship Id="rId9" Type="http://schemas.openxmlformats.org/officeDocument/2006/relationships/image" Target="../media/image51.emf"/><Relationship Id="rId10" Type="http://schemas.openxmlformats.org/officeDocument/2006/relationships/oleObject" Target="../embeddings/oleObject53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54.bin"/><Relationship Id="rId5" Type="http://schemas.openxmlformats.org/officeDocument/2006/relationships/image" Target="../media/image57.emf"/><Relationship Id="rId6" Type="http://schemas.openxmlformats.org/officeDocument/2006/relationships/oleObject" Target="../embeddings/oleObject55.bin"/><Relationship Id="rId7" Type="http://schemas.openxmlformats.org/officeDocument/2006/relationships/image" Target="../media/image58.emf"/><Relationship Id="rId8" Type="http://schemas.openxmlformats.org/officeDocument/2006/relationships/oleObject" Target="../embeddings/oleObject56.bin"/><Relationship Id="rId9" Type="http://schemas.openxmlformats.org/officeDocument/2006/relationships/image" Target="../media/image59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emf"/><Relationship Id="rId12" Type="http://schemas.openxmlformats.org/officeDocument/2006/relationships/oleObject" Target="../embeddings/oleObject61.bin"/><Relationship Id="rId13" Type="http://schemas.openxmlformats.org/officeDocument/2006/relationships/image" Target="../media/image61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57.bin"/><Relationship Id="rId5" Type="http://schemas.openxmlformats.org/officeDocument/2006/relationships/image" Target="../media/image57.emf"/><Relationship Id="rId6" Type="http://schemas.openxmlformats.org/officeDocument/2006/relationships/oleObject" Target="../embeddings/oleObject58.bin"/><Relationship Id="rId7" Type="http://schemas.openxmlformats.org/officeDocument/2006/relationships/image" Target="../media/image58.emf"/><Relationship Id="rId8" Type="http://schemas.openxmlformats.org/officeDocument/2006/relationships/oleObject" Target="../embeddings/oleObject59.bin"/><Relationship Id="rId9" Type="http://schemas.openxmlformats.org/officeDocument/2006/relationships/image" Target="../media/image59.emf"/><Relationship Id="rId10" Type="http://schemas.openxmlformats.org/officeDocument/2006/relationships/oleObject" Target="../embeddings/oleObject60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oleObject" Target="../embeddings/oleObject62.bin"/><Relationship Id="rId13" Type="http://schemas.openxmlformats.org/officeDocument/2006/relationships/image" Target="../media/image5.emf"/><Relationship Id="rId14" Type="http://schemas.openxmlformats.org/officeDocument/2006/relationships/oleObject" Target="../embeddings/oleObject63.bin"/><Relationship Id="rId15" Type="http://schemas.openxmlformats.org/officeDocument/2006/relationships/image" Target="../media/image6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62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openxmlformats.org/officeDocument/2006/relationships/image" Target="../media/image63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emf"/><Relationship Id="rId20" Type="http://schemas.openxmlformats.org/officeDocument/2006/relationships/oleObject" Target="../embeddings/oleObject73.bin"/><Relationship Id="rId10" Type="http://schemas.openxmlformats.org/officeDocument/2006/relationships/oleObject" Target="../embeddings/oleObject67.bin"/><Relationship Id="rId11" Type="http://schemas.openxmlformats.org/officeDocument/2006/relationships/image" Target="../media/image67.emf"/><Relationship Id="rId12" Type="http://schemas.openxmlformats.org/officeDocument/2006/relationships/oleObject" Target="../embeddings/oleObject68.bin"/><Relationship Id="rId13" Type="http://schemas.openxmlformats.org/officeDocument/2006/relationships/image" Target="../media/image5.emf"/><Relationship Id="rId14" Type="http://schemas.openxmlformats.org/officeDocument/2006/relationships/oleObject" Target="../embeddings/oleObject69.bin"/><Relationship Id="rId15" Type="http://schemas.openxmlformats.org/officeDocument/2006/relationships/image" Target="../media/image68.emf"/><Relationship Id="rId16" Type="http://schemas.openxmlformats.org/officeDocument/2006/relationships/oleObject" Target="../embeddings/oleObject70.bin"/><Relationship Id="rId17" Type="http://schemas.openxmlformats.org/officeDocument/2006/relationships/oleObject" Target="../embeddings/oleObject71.bin"/><Relationship Id="rId18" Type="http://schemas.openxmlformats.org/officeDocument/2006/relationships/oleObject" Target="../embeddings/oleObject72.bin"/><Relationship Id="rId19" Type="http://schemas.openxmlformats.org/officeDocument/2006/relationships/image" Target="../media/image69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4.xml"/><Relationship Id="rId4" Type="http://schemas.openxmlformats.org/officeDocument/2006/relationships/oleObject" Target="../embeddings/oleObject64.bin"/><Relationship Id="rId5" Type="http://schemas.openxmlformats.org/officeDocument/2006/relationships/image" Target="../media/image64.emf"/><Relationship Id="rId6" Type="http://schemas.openxmlformats.org/officeDocument/2006/relationships/oleObject" Target="../embeddings/oleObject65.bin"/><Relationship Id="rId7" Type="http://schemas.openxmlformats.org/officeDocument/2006/relationships/image" Target="../media/image65.emf"/><Relationship Id="rId8" Type="http://schemas.openxmlformats.org/officeDocument/2006/relationships/oleObject" Target="../embeddings/oleObject66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emf"/><Relationship Id="rId20" Type="http://schemas.openxmlformats.org/officeDocument/2006/relationships/oleObject" Target="../embeddings/oleObject83.bin"/><Relationship Id="rId10" Type="http://schemas.openxmlformats.org/officeDocument/2006/relationships/oleObject" Target="../embeddings/oleObject77.bin"/><Relationship Id="rId11" Type="http://schemas.openxmlformats.org/officeDocument/2006/relationships/image" Target="../media/image67.emf"/><Relationship Id="rId12" Type="http://schemas.openxmlformats.org/officeDocument/2006/relationships/oleObject" Target="../embeddings/oleObject78.bin"/><Relationship Id="rId13" Type="http://schemas.openxmlformats.org/officeDocument/2006/relationships/image" Target="../media/image5.emf"/><Relationship Id="rId14" Type="http://schemas.openxmlformats.org/officeDocument/2006/relationships/oleObject" Target="../embeddings/oleObject79.bin"/><Relationship Id="rId15" Type="http://schemas.openxmlformats.org/officeDocument/2006/relationships/image" Target="../media/image68.emf"/><Relationship Id="rId16" Type="http://schemas.openxmlformats.org/officeDocument/2006/relationships/oleObject" Target="../embeddings/oleObject80.bin"/><Relationship Id="rId17" Type="http://schemas.openxmlformats.org/officeDocument/2006/relationships/oleObject" Target="../embeddings/oleObject81.bin"/><Relationship Id="rId18" Type="http://schemas.openxmlformats.org/officeDocument/2006/relationships/oleObject" Target="../embeddings/oleObject82.bin"/><Relationship Id="rId19" Type="http://schemas.openxmlformats.org/officeDocument/2006/relationships/image" Target="../media/image69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74.bin"/><Relationship Id="rId5" Type="http://schemas.openxmlformats.org/officeDocument/2006/relationships/image" Target="../media/image64.emf"/><Relationship Id="rId6" Type="http://schemas.openxmlformats.org/officeDocument/2006/relationships/oleObject" Target="../embeddings/oleObject75.bin"/><Relationship Id="rId7" Type="http://schemas.openxmlformats.org/officeDocument/2006/relationships/image" Target="../media/image65.emf"/><Relationship Id="rId8" Type="http://schemas.openxmlformats.org/officeDocument/2006/relationships/oleObject" Target="../embeddings/oleObject76.bin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emf"/><Relationship Id="rId12" Type="http://schemas.openxmlformats.org/officeDocument/2006/relationships/oleObject" Target="../embeddings/oleObject88.bin"/><Relationship Id="rId13" Type="http://schemas.openxmlformats.org/officeDocument/2006/relationships/image" Target="../media/image67.emf"/><Relationship Id="rId14" Type="http://schemas.openxmlformats.org/officeDocument/2006/relationships/oleObject" Target="../embeddings/oleObject89.bin"/><Relationship Id="rId15" Type="http://schemas.openxmlformats.org/officeDocument/2006/relationships/oleObject" Target="../embeddings/oleObject90.bin"/><Relationship Id="rId16" Type="http://schemas.openxmlformats.org/officeDocument/2006/relationships/image" Target="../media/image68.emf"/><Relationship Id="rId17" Type="http://schemas.openxmlformats.org/officeDocument/2006/relationships/oleObject" Target="../embeddings/oleObject91.bin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6.xml"/><Relationship Id="rId4" Type="http://schemas.openxmlformats.org/officeDocument/2006/relationships/oleObject" Target="../embeddings/oleObject84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85.bin"/><Relationship Id="rId7" Type="http://schemas.openxmlformats.org/officeDocument/2006/relationships/image" Target="../media/image64.emf"/><Relationship Id="rId8" Type="http://schemas.openxmlformats.org/officeDocument/2006/relationships/oleObject" Target="../embeddings/oleObject86.bin"/><Relationship Id="rId9" Type="http://schemas.openxmlformats.org/officeDocument/2006/relationships/image" Target="../media/image65.emf"/><Relationship Id="rId10" Type="http://schemas.openxmlformats.org/officeDocument/2006/relationships/oleObject" Target="../embeddings/oleObject87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emf"/><Relationship Id="rId20" Type="http://schemas.openxmlformats.org/officeDocument/2006/relationships/image" Target="../media/image76.emf"/><Relationship Id="rId21" Type="http://schemas.openxmlformats.org/officeDocument/2006/relationships/oleObject" Target="../embeddings/oleObject101.bin"/><Relationship Id="rId22" Type="http://schemas.openxmlformats.org/officeDocument/2006/relationships/image" Target="../media/image77.emf"/><Relationship Id="rId10" Type="http://schemas.openxmlformats.org/officeDocument/2006/relationships/oleObject" Target="../embeddings/oleObject95.bin"/><Relationship Id="rId11" Type="http://schemas.openxmlformats.org/officeDocument/2006/relationships/image" Target="../media/image72.emf"/><Relationship Id="rId12" Type="http://schemas.openxmlformats.org/officeDocument/2006/relationships/oleObject" Target="../embeddings/oleObject96.bin"/><Relationship Id="rId13" Type="http://schemas.openxmlformats.org/officeDocument/2006/relationships/image" Target="../media/image73.emf"/><Relationship Id="rId14" Type="http://schemas.openxmlformats.org/officeDocument/2006/relationships/oleObject" Target="../embeddings/oleObject97.bin"/><Relationship Id="rId15" Type="http://schemas.openxmlformats.org/officeDocument/2006/relationships/image" Target="../media/image74.emf"/><Relationship Id="rId16" Type="http://schemas.openxmlformats.org/officeDocument/2006/relationships/oleObject" Target="../embeddings/oleObject98.bin"/><Relationship Id="rId17" Type="http://schemas.openxmlformats.org/officeDocument/2006/relationships/oleObject" Target="../embeddings/oleObject99.bin"/><Relationship Id="rId18" Type="http://schemas.openxmlformats.org/officeDocument/2006/relationships/image" Target="../media/image75.emf"/><Relationship Id="rId19" Type="http://schemas.openxmlformats.org/officeDocument/2006/relationships/oleObject" Target="../embeddings/oleObject100.bin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7.xml"/><Relationship Id="rId4" Type="http://schemas.openxmlformats.org/officeDocument/2006/relationships/oleObject" Target="../embeddings/oleObject92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93.bin"/><Relationship Id="rId7" Type="http://schemas.openxmlformats.org/officeDocument/2006/relationships/image" Target="../media/image70.emf"/><Relationship Id="rId8" Type="http://schemas.openxmlformats.org/officeDocument/2006/relationships/oleObject" Target="../embeddings/oleObject94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emf"/><Relationship Id="rId20" Type="http://schemas.openxmlformats.org/officeDocument/2006/relationships/image" Target="../media/image76.emf"/><Relationship Id="rId21" Type="http://schemas.openxmlformats.org/officeDocument/2006/relationships/oleObject" Target="../embeddings/oleObject111.bin"/><Relationship Id="rId22" Type="http://schemas.openxmlformats.org/officeDocument/2006/relationships/image" Target="../media/image77.emf"/><Relationship Id="rId10" Type="http://schemas.openxmlformats.org/officeDocument/2006/relationships/oleObject" Target="../embeddings/oleObject105.bin"/><Relationship Id="rId11" Type="http://schemas.openxmlformats.org/officeDocument/2006/relationships/image" Target="../media/image72.emf"/><Relationship Id="rId12" Type="http://schemas.openxmlformats.org/officeDocument/2006/relationships/oleObject" Target="../embeddings/oleObject106.bin"/><Relationship Id="rId13" Type="http://schemas.openxmlformats.org/officeDocument/2006/relationships/image" Target="../media/image73.emf"/><Relationship Id="rId14" Type="http://schemas.openxmlformats.org/officeDocument/2006/relationships/oleObject" Target="../embeddings/oleObject107.bin"/><Relationship Id="rId15" Type="http://schemas.openxmlformats.org/officeDocument/2006/relationships/image" Target="../media/image74.emf"/><Relationship Id="rId16" Type="http://schemas.openxmlformats.org/officeDocument/2006/relationships/oleObject" Target="../embeddings/oleObject108.bin"/><Relationship Id="rId17" Type="http://schemas.openxmlformats.org/officeDocument/2006/relationships/oleObject" Target="../embeddings/oleObject109.bin"/><Relationship Id="rId18" Type="http://schemas.openxmlformats.org/officeDocument/2006/relationships/image" Target="../media/image75.emf"/><Relationship Id="rId19" Type="http://schemas.openxmlformats.org/officeDocument/2006/relationships/oleObject" Target="../embeddings/oleObject110.bin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8.xml"/><Relationship Id="rId4" Type="http://schemas.openxmlformats.org/officeDocument/2006/relationships/oleObject" Target="../embeddings/oleObject102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103.bin"/><Relationship Id="rId7" Type="http://schemas.openxmlformats.org/officeDocument/2006/relationships/image" Target="../media/image70.emf"/><Relationship Id="rId8" Type="http://schemas.openxmlformats.org/officeDocument/2006/relationships/oleObject" Target="../embeddings/oleObject104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emf"/><Relationship Id="rId20" Type="http://schemas.openxmlformats.org/officeDocument/2006/relationships/image" Target="../media/image76.emf"/><Relationship Id="rId21" Type="http://schemas.openxmlformats.org/officeDocument/2006/relationships/oleObject" Target="../embeddings/oleObject121.bin"/><Relationship Id="rId22" Type="http://schemas.openxmlformats.org/officeDocument/2006/relationships/image" Target="../media/image77.emf"/><Relationship Id="rId10" Type="http://schemas.openxmlformats.org/officeDocument/2006/relationships/oleObject" Target="../embeddings/oleObject115.bin"/><Relationship Id="rId11" Type="http://schemas.openxmlformats.org/officeDocument/2006/relationships/image" Target="../media/image72.emf"/><Relationship Id="rId12" Type="http://schemas.openxmlformats.org/officeDocument/2006/relationships/oleObject" Target="../embeddings/oleObject116.bin"/><Relationship Id="rId13" Type="http://schemas.openxmlformats.org/officeDocument/2006/relationships/image" Target="../media/image73.emf"/><Relationship Id="rId14" Type="http://schemas.openxmlformats.org/officeDocument/2006/relationships/oleObject" Target="../embeddings/oleObject117.bin"/><Relationship Id="rId15" Type="http://schemas.openxmlformats.org/officeDocument/2006/relationships/image" Target="../media/image74.emf"/><Relationship Id="rId16" Type="http://schemas.openxmlformats.org/officeDocument/2006/relationships/oleObject" Target="../embeddings/oleObject118.bin"/><Relationship Id="rId17" Type="http://schemas.openxmlformats.org/officeDocument/2006/relationships/oleObject" Target="../embeddings/oleObject119.bin"/><Relationship Id="rId18" Type="http://schemas.openxmlformats.org/officeDocument/2006/relationships/image" Target="../media/image75.emf"/><Relationship Id="rId19" Type="http://schemas.openxmlformats.org/officeDocument/2006/relationships/oleObject" Target="../embeddings/oleObject120.bin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112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113.bin"/><Relationship Id="rId7" Type="http://schemas.openxmlformats.org/officeDocument/2006/relationships/image" Target="../media/image70.emf"/><Relationship Id="rId8" Type="http://schemas.openxmlformats.org/officeDocument/2006/relationships/oleObject" Target="../embeddings/oleObject11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emf"/><Relationship Id="rId20" Type="http://schemas.openxmlformats.org/officeDocument/2006/relationships/oleObject" Target="../embeddings/oleObject131.bin"/><Relationship Id="rId21" Type="http://schemas.openxmlformats.org/officeDocument/2006/relationships/image" Target="../media/image82.emf"/><Relationship Id="rId10" Type="http://schemas.openxmlformats.org/officeDocument/2006/relationships/oleObject" Target="../embeddings/oleObject125.bin"/><Relationship Id="rId11" Type="http://schemas.openxmlformats.org/officeDocument/2006/relationships/image" Target="../media/image79.emf"/><Relationship Id="rId12" Type="http://schemas.openxmlformats.org/officeDocument/2006/relationships/oleObject" Target="../embeddings/oleObject126.bin"/><Relationship Id="rId13" Type="http://schemas.openxmlformats.org/officeDocument/2006/relationships/image" Target="../media/image64.emf"/><Relationship Id="rId14" Type="http://schemas.openxmlformats.org/officeDocument/2006/relationships/oleObject" Target="../embeddings/oleObject127.bin"/><Relationship Id="rId15" Type="http://schemas.openxmlformats.org/officeDocument/2006/relationships/oleObject" Target="../embeddings/oleObject128.bin"/><Relationship Id="rId16" Type="http://schemas.openxmlformats.org/officeDocument/2006/relationships/image" Target="../media/image80.emf"/><Relationship Id="rId17" Type="http://schemas.openxmlformats.org/officeDocument/2006/relationships/oleObject" Target="../embeddings/oleObject129.bin"/><Relationship Id="rId18" Type="http://schemas.openxmlformats.org/officeDocument/2006/relationships/image" Target="../media/image81.emf"/><Relationship Id="rId19" Type="http://schemas.openxmlformats.org/officeDocument/2006/relationships/oleObject" Target="../embeddings/oleObject130.bin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0.xml"/><Relationship Id="rId4" Type="http://schemas.openxmlformats.org/officeDocument/2006/relationships/oleObject" Target="../embeddings/oleObject122.bin"/><Relationship Id="rId5" Type="http://schemas.openxmlformats.org/officeDocument/2006/relationships/image" Target="../media/image70.emf"/><Relationship Id="rId6" Type="http://schemas.openxmlformats.org/officeDocument/2006/relationships/oleObject" Target="../embeddings/oleObject123.bin"/><Relationship Id="rId7" Type="http://schemas.openxmlformats.org/officeDocument/2006/relationships/image" Target="../media/image78.emf"/><Relationship Id="rId8" Type="http://schemas.openxmlformats.org/officeDocument/2006/relationships/oleObject" Target="../embeddings/oleObject124.bin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9.emf"/><Relationship Id="rId12" Type="http://schemas.openxmlformats.org/officeDocument/2006/relationships/oleObject" Target="../embeddings/oleObject136.bin"/><Relationship Id="rId13" Type="http://schemas.openxmlformats.org/officeDocument/2006/relationships/image" Target="../media/image64.emf"/><Relationship Id="rId14" Type="http://schemas.openxmlformats.org/officeDocument/2006/relationships/oleObject" Target="../embeddings/oleObject137.bin"/><Relationship Id="rId15" Type="http://schemas.openxmlformats.org/officeDocument/2006/relationships/oleObject" Target="../embeddings/oleObject138.bin"/><Relationship Id="rId16" Type="http://schemas.openxmlformats.org/officeDocument/2006/relationships/image" Target="../media/image80.emf"/><Relationship Id="rId17" Type="http://schemas.openxmlformats.org/officeDocument/2006/relationships/oleObject" Target="../embeddings/oleObject139.bin"/><Relationship Id="rId18" Type="http://schemas.openxmlformats.org/officeDocument/2006/relationships/image" Target="../media/image81.emf"/><Relationship Id="rId19" Type="http://schemas.openxmlformats.org/officeDocument/2006/relationships/oleObject" Target="../embeddings/oleObject140.bin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1.xml"/><Relationship Id="rId4" Type="http://schemas.openxmlformats.org/officeDocument/2006/relationships/oleObject" Target="../embeddings/oleObject132.bin"/><Relationship Id="rId5" Type="http://schemas.openxmlformats.org/officeDocument/2006/relationships/image" Target="../media/image70.emf"/><Relationship Id="rId6" Type="http://schemas.openxmlformats.org/officeDocument/2006/relationships/oleObject" Target="../embeddings/oleObject133.bin"/><Relationship Id="rId7" Type="http://schemas.openxmlformats.org/officeDocument/2006/relationships/image" Target="../media/image78.emf"/><Relationship Id="rId8" Type="http://schemas.openxmlformats.org/officeDocument/2006/relationships/oleObject" Target="../embeddings/oleObject134.bin"/><Relationship Id="rId9" Type="http://schemas.openxmlformats.org/officeDocument/2006/relationships/image" Target="../media/image72.emf"/><Relationship Id="rId10" Type="http://schemas.openxmlformats.org/officeDocument/2006/relationships/oleObject" Target="../embeddings/oleObject135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emf"/><Relationship Id="rId20" Type="http://schemas.openxmlformats.org/officeDocument/2006/relationships/oleObject" Target="../embeddings/oleObject150.bin"/><Relationship Id="rId21" Type="http://schemas.openxmlformats.org/officeDocument/2006/relationships/image" Target="../media/image74.emf"/><Relationship Id="rId10" Type="http://schemas.openxmlformats.org/officeDocument/2006/relationships/oleObject" Target="../embeddings/oleObject144.bin"/><Relationship Id="rId11" Type="http://schemas.openxmlformats.org/officeDocument/2006/relationships/image" Target="../media/image79.emf"/><Relationship Id="rId12" Type="http://schemas.openxmlformats.org/officeDocument/2006/relationships/oleObject" Target="../embeddings/oleObject145.bin"/><Relationship Id="rId13" Type="http://schemas.openxmlformats.org/officeDocument/2006/relationships/image" Target="../media/image64.emf"/><Relationship Id="rId14" Type="http://schemas.openxmlformats.org/officeDocument/2006/relationships/oleObject" Target="../embeddings/oleObject146.bin"/><Relationship Id="rId15" Type="http://schemas.openxmlformats.org/officeDocument/2006/relationships/oleObject" Target="../embeddings/oleObject147.bin"/><Relationship Id="rId16" Type="http://schemas.openxmlformats.org/officeDocument/2006/relationships/image" Target="../media/image80.emf"/><Relationship Id="rId17" Type="http://schemas.openxmlformats.org/officeDocument/2006/relationships/oleObject" Target="../embeddings/oleObject148.bin"/><Relationship Id="rId18" Type="http://schemas.openxmlformats.org/officeDocument/2006/relationships/image" Target="../media/image81.emf"/><Relationship Id="rId19" Type="http://schemas.openxmlformats.org/officeDocument/2006/relationships/oleObject" Target="../embeddings/oleObject149.bin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2.xml"/><Relationship Id="rId4" Type="http://schemas.openxmlformats.org/officeDocument/2006/relationships/oleObject" Target="../embeddings/oleObject141.bin"/><Relationship Id="rId5" Type="http://schemas.openxmlformats.org/officeDocument/2006/relationships/image" Target="../media/image70.emf"/><Relationship Id="rId6" Type="http://schemas.openxmlformats.org/officeDocument/2006/relationships/oleObject" Target="../embeddings/oleObject142.bin"/><Relationship Id="rId7" Type="http://schemas.openxmlformats.org/officeDocument/2006/relationships/image" Target="../media/image78.emf"/><Relationship Id="rId8" Type="http://schemas.openxmlformats.org/officeDocument/2006/relationships/oleObject" Target="../embeddings/oleObject143.bin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emf"/><Relationship Id="rId20" Type="http://schemas.openxmlformats.org/officeDocument/2006/relationships/oleObject" Target="../embeddings/oleObject160.bin"/><Relationship Id="rId21" Type="http://schemas.openxmlformats.org/officeDocument/2006/relationships/image" Target="../media/image74.emf"/><Relationship Id="rId10" Type="http://schemas.openxmlformats.org/officeDocument/2006/relationships/oleObject" Target="../embeddings/oleObject154.bin"/><Relationship Id="rId11" Type="http://schemas.openxmlformats.org/officeDocument/2006/relationships/image" Target="../media/image79.emf"/><Relationship Id="rId12" Type="http://schemas.openxmlformats.org/officeDocument/2006/relationships/oleObject" Target="../embeddings/oleObject155.bin"/><Relationship Id="rId13" Type="http://schemas.openxmlformats.org/officeDocument/2006/relationships/image" Target="../media/image64.emf"/><Relationship Id="rId14" Type="http://schemas.openxmlformats.org/officeDocument/2006/relationships/oleObject" Target="../embeddings/oleObject156.bin"/><Relationship Id="rId15" Type="http://schemas.openxmlformats.org/officeDocument/2006/relationships/oleObject" Target="../embeddings/oleObject157.bin"/><Relationship Id="rId16" Type="http://schemas.openxmlformats.org/officeDocument/2006/relationships/image" Target="../media/image80.emf"/><Relationship Id="rId17" Type="http://schemas.openxmlformats.org/officeDocument/2006/relationships/oleObject" Target="../embeddings/oleObject158.bin"/><Relationship Id="rId18" Type="http://schemas.openxmlformats.org/officeDocument/2006/relationships/image" Target="../media/image81.emf"/><Relationship Id="rId19" Type="http://schemas.openxmlformats.org/officeDocument/2006/relationships/oleObject" Target="../embeddings/oleObject159.bin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3.xml"/><Relationship Id="rId4" Type="http://schemas.openxmlformats.org/officeDocument/2006/relationships/oleObject" Target="../embeddings/oleObject151.bin"/><Relationship Id="rId5" Type="http://schemas.openxmlformats.org/officeDocument/2006/relationships/image" Target="../media/image70.emf"/><Relationship Id="rId6" Type="http://schemas.openxmlformats.org/officeDocument/2006/relationships/oleObject" Target="../embeddings/oleObject152.bin"/><Relationship Id="rId7" Type="http://schemas.openxmlformats.org/officeDocument/2006/relationships/image" Target="../media/image78.emf"/><Relationship Id="rId8" Type="http://schemas.openxmlformats.org/officeDocument/2006/relationships/oleObject" Target="../embeddings/oleObject153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emf"/><Relationship Id="rId20" Type="http://schemas.openxmlformats.org/officeDocument/2006/relationships/oleObject" Target="../embeddings/oleObject170.bin"/><Relationship Id="rId21" Type="http://schemas.openxmlformats.org/officeDocument/2006/relationships/image" Target="../media/image74.emf"/><Relationship Id="rId10" Type="http://schemas.openxmlformats.org/officeDocument/2006/relationships/oleObject" Target="../embeddings/oleObject164.bin"/><Relationship Id="rId11" Type="http://schemas.openxmlformats.org/officeDocument/2006/relationships/image" Target="../media/image79.emf"/><Relationship Id="rId12" Type="http://schemas.openxmlformats.org/officeDocument/2006/relationships/oleObject" Target="../embeddings/oleObject165.bin"/><Relationship Id="rId13" Type="http://schemas.openxmlformats.org/officeDocument/2006/relationships/image" Target="../media/image64.emf"/><Relationship Id="rId14" Type="http://schemas.openxmlformats.org/officeDocument/2006/relationships/oleObject" Target="../embeddings/oleObject166.bin"/><Relationship Id="rId15" Type="http://schemas.openxmlformats.org/officeDocument/2006/relationships/oleObject" Target="../embeddings/oleObject167.bin"/><Relationship Id="rId16" Type="http://schemas.openxmlformats.org/officeDocument/2006/relationships/image" Target="../media/image80.emf"/><Relationship Id="rId17" Type="http://schemas.openxmlformats.org/officeDocument/2006/relationships/oleObject" Target="../embeddings/oleObject168.bin"/><Relationship Id="rId18" Type="http://schemas.openxmlformats.org/officeDocument/2006/relationships/image" Target="../media/image81.emf"/><Relationship Id="rId19" Type="http://schemas.openxmlformats.org/officeDocument/2006/relationships/oleObject" Target="../embeddings/oleObject169.bin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4.xml"/><Relationship Id="rId4" Type="http://schemas.openxmlformats.org/officeDocument/2006/relationships/oleObject" Target="../embeddings/oleObject161.bin"/><Relationship Id="rId5" Type="http://schemas.openxmlformats.org/officeDocument/2006/relationships/image" Target="../media/image70.emf"/><Relationship Id="rId6" Type="http://schemas.openxmlformats.org/officeDocument/2006/relationships/oleObject" Target="../embeddings/oleObject162.bin"/><Relationship Id="rId7" Type="http://schemas.openxmlformats.org/officeDocument/2006/relationships/image" Target="../media/image78.emf"/><Relationship Id="rId8" Type="http://schemas.openxmlformats.org/officeDocument/2006/relationships/oleObject" Target="../embeddings/oleObject163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emf"/><Relationship Id="rId20" Type="http://schemas.openxmlformats.org/officeDocument/2006/relationships/oleObject" Target="../embeddings/oleObject180.bin"/><Relationship Id="rId21" Type="http://schemas.openxmlformats.org/officeDocument/2006/relationships/image" Target="../media/image74.emf"/><Relationship Id="rId10" Type="http://schemas.openxmlformats.org/officeDocument/2006/relationships/oleObject" Target="../embeddings/oleObject174.bin"/><Relationship Id="rId11" Type="http://schemas.openxmlformats.org/officeDocument/2006/relationships/image" Target="../media/image79.emf"/><Relationship Id="rId12" Type="http://schemas.openxmlformats.org/officeDocument/2006/relationships/oleObject" Target="../embeddings/oleObject175.bin"/><Relationship Id="rId13" Type="http://schemas.openxmlformats.org/officeDocument/2006/relationships/image" Target="../media/image64.emf"/><Relationship Id="rId14" Type="http://schemas.openxmlformats.org/officeDocument/2006/relationships/oleObject" Target="../embeddings/oleObject176.bin"/><Relationship Id="rId15" Type="http://schemas.openxmlformats.org/officeDocument/2006/relationships/oleObject" Target="../embeddings/oleObject177.bin"/><Relationship Id="rId16" Type="http://schemas.openxmlformats.org/officeDocument/2006/relationships/image" Target="../media/image80.emf"/><Relationship Id="rId17" Type="http://schemas.openxmlformats.org/officeDocument/2006/relationships/oleObject" Target="../embeddings/oleObject178.bin"/><Relationship Id="rId18" Type="http://schemas.openxmlformats.org/officeDocument/2006/relationships/image" Target="../media/image81.emf"/><Relationship Id="rId19" Type="http://schemas.openxmlformats.org/officeDocument/2006/relationships/oleObject" Target="../embeddings/oleObject179.bin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5.xml"/><Relationship Id="rId4" Type="http://schemas.openxmlformats.org/officeDocument/2006/relationships/oleObject" Target="../embeddings/oleObject171.bin"/><Relationship Id="rId5" Type="http://schemas.openxmlformats.org/officeDocument/2006/relationships/image" Target="../media/image70.emf"/><Relationship Id="rId6" Type="http://schemas.openxmlformats.org/officeDocument/2006/relationships/oleObject" Target="../embeddings/oleObject172.bin"/><Relationship Id="rId7" Type="http://schemas.openxmlformats.org/officeDocument/2006/relationships/image" Target="../media/image78.emf"/><Relationship Id="rId8" Type="http://schemas.openxmlformats.org/officeDocument/2006/relationships/oleObject" Target="../embeddings/oleObject173.bin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emf"/><Relationship Id="rId12" Type="http://schemas.openxmlformats.org/officeDocument/2006/relationships/oleObject" Target="../embeddings/oleObject185.bin"/><Relationship Id="rId13" Type="http://schemas.openxmlformats.org/officeDocument/2006/relationships/oleObject" Target="../embeddings/oleObject186.bin"/><Relationship Id="rId14" Type="http://schemas.openxmlformats.org/officeDocument/2006/relationships/image" Target="../media/image87.emf"/><Relationship Id="rId15" Type="http://schemas.openxmlformats.org/officeDocument/2006/relationships/oleObject" Target="../embeddings/oleObject187.bin"/><Relationship Id="rId16" Type="http://schemas.openxmlformats.org/officeDocument/2006/relationships/image" Target="../media/image88.emf"/><Relationship Id="rId17" Type="http://schemas.openxmlformats.org/officeDocument/2006/relationships/oleObject" Target="../embeddings/oleObject188.bin"/><Relationship Id="rId18" Type="http://schemas.openxmlformats.org/officeDocument/2006/relationships/image" Target="../media/image89.emf"/><Relationship Id="rId19" Type="http://schemas.openxmlformats.org/officeDocument/2006/relationships/oleObject" Target="../embeddings/oleObject189.bin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6.xml"/><Relationship Id="rId4" Type="http://schemas.openxmlformats.org/officeDocument/2006/relationships/oleObject" Target="../embeddings/oleObject181.bin"/><Relationship Id="rId5" Type="http://schemas.openxmlformats.org/officeDocument/2006/relationships/image" Target="../media/image83.emf"/><Relationship Id="rId6" Type="http://schemas.openxmlformats.org/officeDocument/2006/relationships/oleObject" Target="../embeddings/oleObject182.bin"/><Relationship Id="rId7" Type="http://schemas.openxmlformats.org/officeDocument/2006/relationships/image" Target="../media/image84.emf"/><Relationship Id="rId8" Type="http://schemas.openxmlformats.org/officeDocument/2006/relationships/oleObject" Target="../embeddings/oleObject183.bin"/><Relationship Id="rId9" Type="http://schemas.openxmlformats.org/officeDocument/2006/relationships/image" Target="../media/image85.emf"/><Relationship Id="rId10" Type="http://schemas.openxmlformats.org/officeDocument/2006/relationships/oleObject" Target="../embeddings/oleObject184.bin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oleObject" Target="../embeddings/oleObject190.bin"/><Relationship Id="rId13" Type="http://schemas.openxmlformats.org/officeDocument/2006/relationships/image" Target="../media/image5.emf"/><Relationship Id="rId14" Type="http://schemas.openxmlformats.org/officeDocument/2006/relationships/oleObject" Target="../embeddings/oleObject191.bin"/><Relationship Id="rId15" Type="http://schemas.openxmlformats.org/officeDocument/2006/relationships/image" Target="../media/image6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7.xml"/><Relationship Id="rId4" Type="http://schemas.openxmlformats.org/officeDocument/2006/relationships/image" Target="../media/image62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openxmlformats.org/officeDocument/2006/relationships/image" Target="../media/image63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emf"/><Relationship Id="rId20" Type="http://schemas.openxmlformats.org/officeDocument/2006/relationships/oleObject" Target="../embeddings/oleObject200.bin"/><Relationship Id="rId21" Type="http://schemas.openxmlformats.org/officeDocument/2006/relationships/image" Target="../media/image95.emf"/><Relationship Id="rId22" Type="http://schemas.openxmlformats.org/officeDocument/2006/relationships/oleObject" Target="../embeddings/oleObject201.bin"/><Relationship Id="rId23" Type="http://schemas.openxmlformats.org/officeDocument/2006/relationships/image" Target="../media/image96.emf"/><Relationship Id="rId10" Type="http://schemas.openxmlformats.org/officeDocument/2006/relationships/oleObject" Target="../embeddings/oleObject195.bin"/><Relationship Id="rId11" Type="http://schemas.openxmlformats.org/officeDocument/2006/relationships/image" Target="../media/image91.emf"/><Relationship Id="rId12" Type="http://schemas.openxmlformats.org/officeDocument/2006/relationships/oleObject" Target="../embeddings/oleObject196.bin"/><Relationship Id="rId13" Type="http://schemas.openxmlformats.org/officeDocument/2006/relationships/oleObject" Target="../embeddings/oleObject197.bin"/><Relationship Id="rId14" Type="http://schemas.openxmlformats.org/officeDocument/2006/relationships/image" Target="../media/image92.emf"/><Relationship Id="rId15" Type="http://schemas.openxmlformats.org/officeDocument/2006/relationships/image" Target="../media/image97.emf"/><Relationship Id="rId16" Type="http://schemas.openxmlformats.org/officeDocument/2006/relationships/oleObject" Target="../embeddings/oleObject198.bin"/><Relationship Id="rId17" Type="http://schemas.openxmlformats.org/officeDocument/2006/relationships/image" Target="../media/image93.emf"/><Relationship Id="rId18" Type="http://schemas.openxmlformats.org/officeDocument/2006/relationships/oleObject" Target="../embeddings/oleObject199.bin"/><Relationship Id="rId19" Type="http://schemas.openxmlformats.org/officeDocument/2006/relationships/image" Target="../media/image94.e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8.xml"/><Relationship Id="rId4" Type="http://schemas.openxmlformats.org/officeDocument/2006/relationships/oleObject" Target="../embeddings/oleObject192.bin"/><Relationship Id="rId5" Type="http://schemas.openxmlformats.org/officeDocument/2006/relationships/image" Target="../media/image64.emf"/><Relationship Id="rId6" Type="http://schemas.openxmlformats.org/officeDocument/2006/relationships/oleObject" Target="../embeddings/oleObject193.bin"/><Relationship Id="rId7" Type="http://schemas.openxmlformats.org/officeDocument/2006/relationships/image" Target="../media/image90.emf"/><Relationship Id="rId8" Type="http://schemas.openxmlformats.org/officeDocument/2006/relationships/oleObject" Target="../embeddings/oleObject194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emf"/><Relationship Id="rId20" Type="http://schemas.openxmlformats.org/officeDocument/2006/relationships/oleObject" Target="../embeddings/oleObject210.bin"/><Relationship Id="rId21" Type="http://schemas.openxmlformats.org/officeDocument/2006/relationships/image" Target="../media/image95.emf"/><Relationship Id="rId22" Type="http://schemas.openxmlformats.org/officeDocument/2006/relationships/oleObject" Target="../embeddings/oleObject211.bin"/><Relationship Id="rId23" Type="http://schemas.openxmlformats.org/officeDocument/2006/relationships/image" Target="../media/image96.emf"/><Relationship Id="rId10" Type="http://schemas.openxmlformats.org/officeDocument/2006/relationships/oleObject" Target="../embeddings/oleObject205.bin"/><Relationship Id="rId11" Type="http://schemas.openxmlformats.org/officeDocument/2006/relationships/image" Target="../media/image91.emf"/><Relationship Id="rId12" Type="http://schemas.openxmlformats.org/officeDocument/2006/relationships/oleObject" Target="../embeddings/oleObject206.bin"/><Relationship Id="rId13" Type="http://schemas.openxmlformats.org/officeDocument/2006/relationships/oleObject" Target="../embeddings/oleObject207.bin"/><Relationship Id="rId14" Type="http://schemas.openxmlformats.org/officeDocument/2006/relationships/image" Target="../media/image92.emf"/><Relationship Id="rId15" Type="http://schemas.openxmlformats.org/officeDocument/2006/relationships/image" Target="../media/image97.emf"/><Relationship Id="rId16" Type="http://schemas.openxmlformats.org/officeDocument/2006/relationships/oleObject" Target="../embeddings/oleObject208.bin"/><Relationship Id="rId17" Type="http://schemas.openxmlformats.org/officeDocument/2006/relationships/image" Target="../media/image93.emf"/><Relationship Id="rId18" Type="http://schemas.openxmlformats.org/officeDocument/2006/relationships/oleObject" Target="../embeddings/oleObject209.bin"/><Relationship Id="rId19" Type="http://schemas.openxmlformats.org/officeDocument/2006/relationships/image" Target="../media/image94.emf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202.bin"/><Relationship Id="rId5" Type="http://schemas.openxmlformats.org/officeDocument/2006/relationships/image" Target="../media/image64.emf"/><Relationship Id="rId6" Type="http://schemas.openxmlformats.org/officeDocument/2006/relationships/oleObject" Target="../embeddings/oleObject203.bin"/><Relationship Id="rId7" Type="http://schemas.openxmlformats.org/officeDocument/2006/relationships/image" Target="../media/image90.emf"/><Relationship Id="rId8" Type="http://schemas.openxmlformats.org/officeDocument/2006/relationships/oleObject" Target="../embeddings/oleObject204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emf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emf"/><Relationship Id="rId20" Type="http://schemas.openxmlformats.org/officeDocument/2006/relationships/oleObject" Target="../embeddings/oleObject220.bin"/><Relationship Id="rId21" Type="http://schemas.openxmlformats.org/officeDocument/2006/relationships/image" Target="../media/image95.emf"/><Relationship Id="rId22" Type="http://schemas.openxmlformats.org/officeDocument/2006/relationships/oleObject" Target="../embeddings/oleObject221.bin"/><Relationship Id="rId23" Type="http://schemas.openxmlformats.org/officeDocument/2006/relationships/image" Target="../media/image96.emf"/><Relationship Id="rId10" Type="http://schemas.openxmlformats.org/officeDocument/2006/relationships/oleObject" Target="../embeddings/oleObject215.bin"/><Relationship Id="rId11" Type="http://schemas.openxmlformats.org/officeDocument/2006/relationships/image" Target="../media/image91.emf"/><Relationship Id="rId12" Type="http://schemas.openxmlformats.org/officeDocument/2006/relationships/oleObject" Target="../embeddings/oleObject216.bin"/><Relationship Id="rId13" Type="http://schemas.openxmlformats.org/officeDocument/2006/relationships/oleObject" Target="../embeddings/oleObject217.bin"/><Relationship Id="rId14" Type="http://schemas.openxmlformats.org/officeDocument/2006/relationships/image" Target="../media/image92.emf"/><Relationship Id="rId15" Type="http://schemas.openxmlformats.org/officeDocument/2006/relationships/image" Target="../media/image97.emf"/><Relationship Id="rId16" Type="http://schemas.openxmlformats.org/officeDocument/2006/relationships/oleObject" Target="../embeddings/oleObject218.bin"/><Relationship Id="rId17" Type="http://schemas.openxmlformats.org/officeDocument/2006/relationships/image" Target="../media/image93.emf"/><Relationship Id="rId18" Type="http://schemas.openxmlformats.org/officeDocument/2006/relationships/oleObject" Target="../embeddings/oleObject219.bin"/><Relationship Id="rId19" Type="http://schemas.openxmlformats.org/officeDocument/2006/relationships/image" Target="../media/image94.emf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0.xml"/><Relationship Id="rId4" Type="http://schemas.openxmlformats.org/officeDocument/2006/relationships/oleObject" Target="../embeddings/oleObject212.bin"/><Relationship Id="rId5" Type="http://schemas.openxmlformats.org/officeDocument/2006/relationships/image" Target="../media/image64.emf"/><Relationship Id="rId6" Type="http://schemas.openxmlformats.org/officeDocument/2006/relationships/oleObject" Target="../embeddings/oleObject213.bin"/><Relationship Id="rId7" Type="http://schemas.openxmlformats.org/officeDocument/2006/relationships/image" Target="../media/image90.emf"/><Relationship Id="rId8" Type="http://schemas.openxmlformats.org/officeDocument/2006/relationships/oleObject" Target="../embeddings/oleObject214.bin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emf"/><Relationship Id="rId12" Type="http://schemas.openxmlformats.org/officeDocument/2006/relationships/oleObject" Target="../embeddings/oleObject226.bin"/><Relationship Id="rId13" Type="http://schemas.openxmlformats.org/officeDocument/2006/relationships/oleObject" Target="../embeddings/oleObject227.bin"/><Relationship Id="rId14" Type="http://schemas.openxmlformats.org/officeDocument/2006/relationships/image" Target="../media/image92.emf"/><Relationship Id="rId15" Type="http://schemas.openxmlformats.org/officeDocument/2006/relationships/oleObject" Target="../embeddings/oleObject228.bin"/><Relationship Id="rId16" Type="http://schemas.openxmlformats.org/officeDocument/2006/relationships/image" Target="../media/image95.emf"/><Relationship Id="rId17" Type="http://schemas.openxmlformats.org/officeDocument/2006/relationships/oleObject" Target="../embeddings/oleObject229.bin"/><Relationship Id="rId18" Type="http://schemas.openxmlformats.org/officeDocument/2006/relationships/image" Target="../media/image98.emf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1.xml"/><Relationship Id="rId4" Type="http://schemas.openxmlformats.org/officeDocument/2006/relationships/oleObject" Target="../embeddings/oleObject222.bin"/><Relationship Id="rId5" Type="http://schemas.openxmlformats.org/officeDocument/2006/relationships/image" Target="../media/image71.emf"/><Relationship Id="rId6" Type="http://schemas.openxmlformats.org/officeDocument/2006/relationships/oleObject" Target="../embeddings/oleObject223.bin"/><Relationship Id="rId7" Type="http://schemas.openxmlformats.org/officeDocument/2006/relationships/image" Target="../media/image72.emf"/><Relationship Id="rId8" Type="http://schemas.openxmlformats.org/officeDocument/2006/relationships/oleObject" Target="../embeddings/oleObject224.bin"/><Relationship Id="rId9" Type="http://schemas.openxmlformats.org/officeDocument/2006/relationships/image" Target="../media/image73.emf"/><Relationship Id="rId10" Type="http://schemas.openxmlformats.org/officeDocument/2006/relationships/oleObject" Target="../embeddings/oleObject225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.bin"/><Relationship Id="rId12" Type="http://schemas.openxmlformats.org/officeDocument/2006/relationships/image" Target="../media/image2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6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17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8.e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.bin"/><Relationship Id="rId12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6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21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18.e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6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8.em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19.emf"/><Relationship Id="rId9" Type="http://schemas.openxmlformats.org/officeDocument/2006/relationships/oleObject" Target="../embeddings/oleObject13.bin"/><Relationship Id="rId10" Type="http://schemas.openxmlformats.org/officeDocument/2006/relationships/image" Target="../media/image2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7.bin"/><Relationship Id="rId12" Type="http://schemas.openxmlformats.org/officeDocument/2006/relationships/image" Target="../media/image2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6.e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22.e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18.emf"/><Relationship Id="rId9" Type="http://schemas.openxmlformats.org/officeDocument/2006/relationships/oleObject" Target="../embeddings/oleObject16.bin"/><Relationship Id="rId10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1" y="457200"/>
            <a:ext cx="7772400" cy="1524000"/>
          </a:xfrm>
        </p:spPr>
        <p:txBody>
          <a:bodyPr/>
          <a:lstStyle/>
          <a:p>
            <a:pPr algn="ctr" eaLnBrk="1" hangingPunct="1"/>
            <a:r>
              <a:rPr lang="en-US" sz="3600" dirty="0" smtClean="0">
                <a:ea typeface="宋体" pitchFamily="2" charset="-122"/>
              </a:rPr>
              <a:t>Optimal Storage Placement</a:t>
            </a:r>
            <a:br>
              <a:rPr lang="en-US" sz="3600" dirty="0" smtClean="0">
                <a:ea typeface="宋体" pitchFamily="2" charset="-122"/>
              </a:rPr>
            </a:br>
            <a:r>
              <a:rPr lang="en-US" sz="3600" dirty="0" smtClean="0">
                <a:ea typeface="宋体" pitchFamily="2" charset="-122"/>
              </a:rPr>
              <a:t>and Power Flow Solution</a:t>
            </a:r>
            <a:endParaRPr lang="en-US" sz="3600" dirty="0" smtClean="0"/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>
            <a:off x="914400" y="2057400"/>
            <a:ext cx="73152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91430" tIns="45716" rIns="91430" bIns="45716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05200" y="6172200"/>
            <a:ext cx="2109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Stanford Nov 2016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09600" y="2971800"/>
            <a:ext cx="2971800" cy="1713668"/>
            <a:chOff x="381000" y="2971800"/>
            <a:chExt cx="2971800" cy="1713668"/>
          </a:xfrm>
        </p:grpSpPr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533400" y="2971800"/>
              <a:ext cx="28194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ctr" defTabSz="914307" eaLnBrk="1" hangingPunct="1">
                <a:spcBef>
                  <a:spcPct val="20000"/>
                </a:spcBef>
                <a:buClr>
                  <a:schemeClr val="accent2"/>
                </a:buClr>
              </a:pPr>
              <a:endParaRPr lang="en-US" altLang="zh-CN" sz="400" kern="0" dirty="0" smtClean="0">
                <a:latin typeface="+mn-lt"/>
                <a:ea typeface="宋体" pitchFamily="2" charset="-122"/>
              </a:endParaRPr>
            </a:p>
            <a:p>
              <a:pPr algn="ctr" defTabSz="914307" eaLnBrk="1" hangingPunct="1">
                <a:spcBef>
                  <a:spcPct val="20000"/>
                </a:spcBef>
                <a:buClr>
                  <a:schemeClr val="accent2"/>
                </a:buClr>
              </a:pPr>
              <a:r>
                <a:rPr lang="en-US" sz="2400" dirty="0" err="1" smtClean="0"/>
                <a:t>Yujie</a:t>
              </a:r>
              <a:r>
                <a:rPr lang="en-US" sz="2400" dirty="0" smtClean="0"/>
                <a:t> Tang</a:t>
              </a:r>
            </a:p>
            <a:p>
              <a:pPr algn="ctr" defTabSz="914307" eaLnBrk="1" hangingPunct="1">
                <a:spcBef>
                  <a:spcPct val="20000"/>
                </a:spcBef>
                <a:buClr>
                  <a:schemeClr val="accent2"/>
                </a:buClr>
              </a:pPr>
              <a:r>
                <a:rPr lang="en-US" sz="2400" kern="0" dirty="0" smtClean="0">
                  <a:solidFill>
                    <a:srgbClr val="0000FF"/>
                  </a:solidFill>
                  <a:latin typeface="Trebuchet MS" pitchFamily="34" charset="0"/>
                </a:rPr>
                <a:t>Steven Low</a:t>
              </a:r>
              <a:endParaRPr lang="en-US" sz="2000" kern="0" dirty="0" smtClean="0">
                <a:solidFill>
                  <a:srgbClr val="0000FF"/>
                </a:solidFill>
                <a:latin typeface="Trebuchet MS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4038600"/>
              <a:ext cx="2057400" cy="646868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4648200" y="4267200"/>
            <a:ext cx="3657600" cy="1143000"/>
            <a:chOff x="5257800" y="4224504"/>
            <a:chExt cx="3657600" cy="1143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7800" y="4436352"/>
              <a:ext cx="2572738" cy="931152"/>
            </a:xfrm>
            <a:prstGeom prst="rect">
              <a:avLst/>
            </a:prstGeom>
          </p:spPr>
        </p:pic>
        <p:sp>
          <p:nvSpPr>
            <p:cNvPr id="9" name="Rectangle 3"/>
            <p:cNvSpPr txBox="1">
              <a:spLocks noChangeArrowheads="1"/>
            </p:cNvSpPr>
            <p:nvPr/>
          </p:nvSpPr>
          <p:spPr bwMode="auto">
            <a:xfrm>
              <a:off x="6172200" y="4224504"/>
              <a:ext cx="27432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ctr" defTabSz="914307" eaLnBrk="1" hangingPunct="1">
                <a:spcBef>
                  <a:spcPct val="20000"/>
                </a:spcBef>
                <a:buClr>
                  <a:schemeClr val="accent2"/>
                </a:buClr>
              </a:pPr>
              <a:endParaRPr lang="en-US" altLang="zh-CN" sz="400" kern="0" dirty="0" smtClean="0">
                <a:latin typeface="+mn-lt"/>
                <a:ea typeface="宋体" pitchFamily="2" charset="-122"/>
              </a:endParaRPr>
            </a:p>
            <a:p>
              <a:pPr algn="ctr" defTabSz="914307" eaLnBrk="1" hangingPunct="1">
                <a:spcBef>
                  <a:spcPct val="20000"/>
                </a:spcBef>
                <a:buClr>
                  <a:schemeClr val="accent2"/>
                </a:buClr>
              </a:pPr>
              <a:r>
                <a:rPr lang="en-US" sz="2400" dirty="0" smtClean="0"/>
                <a:t>Michael </a:t>
              </a:r>
              <a:r>
                <a:rPr lang="en-US" sz="2400" dirty="0" err="1" smtClean="0"/>
                <a:t>Chertkov</a:t>
              </a:r>
              <a:endParaRPr lang="en-US" sz="2400" dirty="0" smtClean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29200" y="2590800"/>
            <a:ext cx="3114525" cy="1501019"/>
            <a:chOff x="4495800" y="2590800"/>
            <a:chExt cx="3114525" cy="150101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/>
            <a:srcRect l="6084" t="14733" r="47355" b="39010"/>
            <a:stretch/>
          </p:blipFill>
          <p:spPr>
            <a:xfrm>
              <a:off x="4648200" y="2971800"/>
              <a:ext cx="2962125" cy="1120019"/>
            </a:xfrm>
            <a:prstGeom prst="rect">
              <a:avLst/>
            </a:prstGeom>
          </p:spPr>
        </p:pic>
        <p:sp>
          <p:nvSpPr>
            <p:cNvPr id="10" name="Rectangle 3"/>
            <p:cNvSpPr txBox="1">
              <a:spLocks noChangeArrowheads="1"/>
            </p:cNvSpPr>
            <p:nvPr/>
          </p:nvSpPr>
          <p:spPr bwMode="auto">
            <a:xfrm>
              <a:off x="4495800" y="2590800"/>
              <a:ext cx="28194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defTabSz="914307" eaLnBrk="1" hangingPunct="1">
                <a:spcBef>
                  <a:spcPct val="20000"/>
                </a:spcBef>
                <a:buClr>
                  <a:schemeClr val="accent2"/>
                </a:buClr>
              </a:pPr>
              <a:endParaRPr lang="en-US" altLang="zh-CN" sz="400" kern="0" dirty="0" smtClean="0">
                <a:latin typeface="+mn-lt"/>
                <a:ea typeface="宋体" pitchFamily="2" charset="-122"/>
              </a:endParaRPr>
            </a:p>
            <a:p>
              <a:pPr defTabSz="914307" eaLnBrk="1" hangingPunct="1">
                <a:spcBef>
                  <a:spcPct val="20000"/>
                </a:spcBef>
                <a:buClr>
                  <a:schemeClr val="accent2"/>
                </a:buClr>
              </a:pPr>
              <a:r>
                <a:rPr lang="en-US" sz="2400" dirty="0"/>
                <a:t>Krishnamurthy </a:t>
              </a:r>
              <a:endParaRPr lang="en-US" sz="2400" dirty="0" smtClean="0"/>
            </a:p>
            <a:p>
              <a:pPr defTabSz="914307" eaLnBrk="1" hangingPunct="1">
                <a:spcBef>
                  <a:spcPct val="20000"/>
                </a:spcBef>
                <a:buClr>
                  <a:schemeClr val="accent2"/>
                </a:buClr>
              </a:pPr>
              <a:r>
                <a:rPr lang="en-US" sz="2400" dirty="0" err="1" smtClean="0"/>
                <a:t>Dvijotham</a:t>
              </a:r>
              <a:r>
                <a:rPr lang="en-US" sz="2400" dirty="0" smtClean="0"/>
                <a:t> 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88892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Storage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066800"/>
            <a:ext cx="4419600" cy="3132881"/>
          </a:xfrm>
          <a:prstGeom prst="rect">
            <a:avLst/>
          </a:prstGeom>
        </p:spPr>
      </p:pic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112701"/>
              </p:ext>
            </p:extLst>
          </p:nvPr>
        </p:nvGraphicFramePr>
        <p:xfrm>
          <a:off x="990600" y="4578350"/>
          <a:ext cx="46863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466" name="Equation" r:id="rId5" imgW="2044700" imgH="203200" progId="Equation.3">
                  <p:embed/>
                </p:oleObj>
              </mc:Choice>
              <mc:Fallback>
                <p:oleObj name="Equation" r:id="rId5" imgW="2044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0600" y="4578350"/>
                        <a:ext cx="4686300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 bwMode="auto">
          <a:xfrm flipV="1">
            <a:off x="2819400" y="1752600"/>
            <a:ext cx="304800" cy="228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2270125" y="1752600"/>
            <a:ext cx="473075" cy="2317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259389"/>
              </p:ext>
            </p:extLst>
          </p:nvPr>
        </p:nvGraphicFramePr>
        <p:xfrm>
          <a:off x="1817218" y="1524000"/>
          <a:ext cx="45290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467" name="Equation" r:id="rId7" imgW="292100" imgH="203200" progId="Equation.3">
                  <p:embed/>
                </p:oleObj>
              </mc:Choice>
              <mc:Fallback>
                <p:oleObj name="Equation" r:id="rId7" imgW="292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17218" y="1524000"/>
                        <a:ext cx="452907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237405"/>
              </p:ext>
            </p:extLst>
          </p:nvPr>
        </p:nvGraphicFramePr>
        <p:xfrm>
          <a:off x="3124200" y="1524000"/>
          <a:ext cx="498475" cy="309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468" name="Equation" r:id="rId9" imgW="317500" imgH="203200" progId="Equation.3">
                  <p:embed/>
                </p:oleObj>
              </mc:Choice>
              <mc:Fallback>
                <p:oleObj name="Equation" r:id="rId9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24200" y="1524000"/>
                        <a:ext cx="498475" cy="30909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 bwMode="auto">
          <a:xfrm>
            <a:off x="2819400" y="1981200"/>
            <a:ext cx="1524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105400" y="5029200"/>
            <a:ext cx="0" cy="6096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6600" y="5486400"/>
            <a:ext cx="5400368" cy="990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44420" y="4572000"/>
            <a:ext cx="16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</a:t>
            </a:r>
            <a:r>
              <a:rPr lang="en-US" b="1" dirty="0" smtClean="0">
                <a:solidFill>
                  <a:srgbClr val="0000FF"/>
                </a:solidFill>
              </a:rPr>
              <a:t>harging rate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81800" y="6172200"/>
            <a:ext cx="6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SoC</a:t>
            </a:r>
            <a:endParaRPr lang="en-US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0391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Optimal placement &amp; sizing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3187"/>
              </p:ext>
            </p:extLst>
          </p:nvPr>
        </p:nvGraphicFramePr>
        <p:xfrm>
          <a:off x="914400" y="1600200"/>
          <a:ext cx="6518275" cy="329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16" name="Equation" r:id="rId4" imgW="2844800" imgH="1485900" progId="Equation.3">
                  <p:embed/>
                </p:oleObj>
              </mc:Choice>
              <mc:Fallback>
                <p:oleObj name="Equation" r:id="rId4" imgW="2844800" imgH="148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600200"/>
                        <a:ext cx="6518275" cy="329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543800" y="17642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e</a:t>
            </a:r>
            <a:r>
              <a:rPr lang="en-US" dirty="0" smtClean="0">
                <a:solidFill>
                  <a:srgbClr val="0000FF"/>
                </a:solidFill>
              </a:rPr>
              <a:t>nergy loss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43800" y="26302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dirty="0" smtClean="0">
                <a:solidFill>
                  <a:srgbClr val="0000FF"/>
                </a:solidFill>
              </a:rPr>
              <a:t>inear power</a:t>
            </a:r>
          </a:p>
          <a:p>
            <a:r>
              <a:rPr lang="en-US" dirty="0">
                <a:solidFill>
                  <a:srgbClr val="0000FF"/>
                </a:solidFill>
              </a:rPr>
              <a:t>f</a:t>
            </a:r>
            <a:r>
              <a:rPr lang="en-US" dirty="0" smtClean="0">
                <a:solidFill>
                  <a:srgbClr val="0000FF"/>
                </a:solidFill>
              </a:rPr>
              <a:t>low equation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91400" y="35930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</a:t>
            </a:r>
            <a:r>
              <a:rPr lang="en-US" dirty="0" smtClean="0">
                <a:solidFill>
                  <a:srgbClr val="0000FF"/>
                </a:solidFill>
              </a:rPr>
              <a:t>tate of charge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600200" y="2514600"/>
            <a:ext cx="58674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45867" y="4191000"/>
            <a:ext cx="199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</a:t>
            </a:r>
            <a:r>
              <a:rPr lang="en-US" dirty="0" smtClean="0">
                <a:solidFill>
                  <a:srgbClr val="0000FF"/>
                </a:solidFill>
              </a:rPr>
              <a:t>udget constraint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48000" y="1295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dirty="0" smtClean="0">
                <a:solidFill>
                  <a:srgbClr val="0000FF"/>
                </a:solidFill>
              </a:rPr>
              <a:t>ine flow</a:t>
            </a:r>
          </a:p>
        </p:txBody>
      </p:sp>
    </p:spTree>
    <p:extLst>
      <p:ext uri="{BB962C8B-B14F-4D97-AF65-F5344CB8AC3E}">
        <p14:creationId xmlns:p14="http://schemas.microsoft.com/office/powerpoint/2010/main" val="16732446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Optimal placement &amp; sizing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500394"/>
              </p:ext>
            </p:extLst>
          </p:nvPr>
        </p:nvGraphicFramePr>
        <p:xfrm>
          <a:off x="914400" y="1600200"/>
          <a:ext cx="6518275" cy="329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477" name="Equation" r:id="rId4" imgW="2844800" imgH="1485900" progId="Equation.3">
                  <p:embed/>
                </p:oleObj>
              </mc:Choice>
              <mc:Fallback>
                <p:oleObj name="Equation" r:id="rId4" imgW="2844800" imgH="148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600200"/>
                        <a:ext cx="6518275" cy="329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543800" y="17642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e</a:t>
            </a:r>
            <a:r>
              <a:rPr lang="en-US" dirty="0" smtClean="0">
                <a:solidFill>
                  <a:srgbClr val="0000FF"/>
                </a:solidFill>
              </a:rPr>
              <a:t>nergy loss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43800" y="26302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dirty="0" smtClean="0">
                <a:solidFill>
                  <a:srgbClr val="0000FF"/>
                </a:solidFill>
              </a:rPr>
              <a:t>inear power</a:t>
            </a:r>
          </a:p>
          <a:p>
            <a:r>
              <a:rPr lang="en-US" dirty="0">
                <a:solidFill>
                  <a:srgbClr val="0000FF"/>
                </a:solidFill>
              </a:rPr>
              <a:t>f</a:t>
            </a:r>
            <a:r>
              <a:rPr lang="en-US" dirty="0" smtClean="0">
                <a:solidFill>
                  <a:srgbClr val="0000FF"/>
                </a:solidFill>
              </a:rPr>
              <a:t>low equation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91400" y="35930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</a:t>
            </a:r>
            <a:r>
              <a:rPr lang="en-US" dirty="0" smtClean="0">
                <a:solidFill>
                  <a:srgbClr val="0000FF"/>
                </a:solidFill>
              </a:rPr>
              <a:t>tate of charge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600200" y="3657600"/>
            <a:ext cx="5867400" cy="1371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45867" y="4191000"/>
            <a:ext cx="199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</a:t>
            </a:r>
            <a:r>
              <a:rPr lang="en-US" dirty="0" smtClean="0">
                <a:solidFill>
                  <a:srgbClr val="0000FF"/>
                </a:solidFill>
              </a:rPr>
              <a:t>udget constraint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3200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background injection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38800" y="33922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harging 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rate</a:t>
            </a:r>
          </a:p>
        </p:txBody>
      </p:sp>
    </p:spTree>
    <p:extLst>
      <p:ext uri="{BB962C8B-B14F-4D97-AF65-F5344CB8AC3E}">
        <p14:creationId xmlns:p14="http://schemas.microsoft.com/office/powerpoint/2010/main" val="19515145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Optimal placement &amp; sizing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180455"/>
              </p:ext>
            </p:extLst>
          </p:nvPr>
        </p:nvGraphicFramePr>
        <p:xfrm>
          <a:off x="914400" y="1600200"/>
          <a:ext cx="6518275" cy="329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502" name="Equation" r:id="rId4" imgW="2844800" imgH="1485900" progId="Equation.3">
                  <p:embed/>
                </p:oleObj>
              </mc:Choice>
              <mc:Fallback>
                <p:oleObj name="Equation" r:id="rId4" imgW="2844800" imgH="148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600200"/>
                        <a:ext cx="6518275" cy="329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543800" y="17642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e</a:t>
            </a:r>
            <a:r>
              <a:rPr lang="en-US" dirty="0" smtClean="0">
                <a:solidFill>
                  <a:srgbClr val="0000FF"/>
                </a:solidFill>
              </a:rPr>
              <a:t>nergy loss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43800" y="26302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dirty="0" smtClean="0">
                <a:solidFill>
                  <a:srgbClr val="0000FF"/>
                </a:solidFill>
              </a:rPr>
              <a:t>inear power</a:t>
            </a:r>
          </a:p>
          <a:p>
            <a:r>
              <a:rPr lang="en-US" dirty="0">
                <a:solidFill>
                  <a:srgbClr val="0000FF"/>
                </a:solidFill>
              </a:rPr>
              <a:t>f</a:t>
            </a:r>
            <a:r>
              <a:rPr lang="en-US" dirty="0" smtClean="0">
                <a:solidFill>
                  <a:srgbClr val="0000FF"/>
                </a:solidFill>
              </a:rPr>
              <a:t>low equation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91400" y="35930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</a:t>
            </a:r>
            <a:r>
              <a:rPr lang="en-US" dirty="0" smtClean="0">
                <a:solidFill>
                  <a:srgbClr val="0000FF"/>
                </a:solidFill>
              </a:rPr>
              <a:t>tate of charge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600200" y="4038600"/>
            <a:ext cx="5867400" cy="990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45867" y="4191000"/>
            <a:ext cx="199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</a:t>
            </a:r>
            <a:r>
              <a:rPr lang="en-US" dirty="0" smtClean="0">
                <a:solidFill>
                  <a:srgbClr val="0000FF"/>
                </a:solidFill>
              </a:rPr>
              <a:t>udget constraint</a:t>
            </a:r>
          </a:p>
        </p:txBody>
      </p:sp>
    </p:spTree>
    <p:extLst>
      <p:ext uri="{BB962C8B-B14F-4D97-AF65-F5344CB8AC3E}">
        <p14:creationId xmlns:p14="http://schemas.microsoft.com/office/powerpoint/2010/main" val="36883718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Optimal placement &amp; sizing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195665"/>
              </p:ext>
            </p:extLst>
          </p:nvPr>
        </p:nvGraphicFramePr>
        <p:xfrm>
          <a:off x="914400" y="1584325"/>
          <a:ext cx="6518275" cy="329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454" name="Equation" r:id="rId4" imgW="2844800" imgH="1485900" progId="Equation.3">
                  <p:embed/>
                </p:oleObj>
              </mc:Choice>
              <mc:Fallback>
                <p:oleObj name="Equation" r:id="rId4" imgW="2844800" imgH="148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584325"/>
                        <a:ext cx="6518275" cy="329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543800" y="174839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e</a:t>
            </a:r>
            <a:r>
              <a:rPr lang="en-US" dirty="0" smtClean="0">
                <a:solidFill>
                  <a:srgbClr val="0000FF"/>
                </a:solidFill>
              </a:rPr>
              <a:t>nergy loss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43800" y="2614394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dirty="0" smtClean="0">
                <a:solidFill>
                  <a:srgbClr val="0000FF"/>
                </a:solidFill>
              </a:rPr>
              <a:t>inear power</a:t>
            </a:r>
          </a:p>
          <a:p>
            <a:r>
              <a:rPr lang="en-US" dirty="0">
                <a:solidFill>
                  <a:srgbClr val="0000FF"/>
                </a:solidFill>
              </a:rPr>
              <a:t>f</a:t>
            </a:r>
            <a:r>
              <a:rPr lang="en-US" dirty="0" smtClean="0">
                <a:solidFill>
                  <a:srgbClr val="0000FF"/>
                </a:solidFill>
              </a:rPr>
              <a:t>low equation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91400" y="3577193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</a:t>
            </a:r>
            <a:r>
              <a:rPr lang="en-US" dirty="0" smtClean="0">
                <a:solidFill>
                  <a:srgbClr val="0000FF"/>
                </a:solidFill>
              </a:rPr>
              <a:t>tate of charge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45867" y="4175125"/>
            <a:ext cx="199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</a:t>
            </a:r>
            <a:r>
              <a:rPr lang="en-US" dirty="0" smtClean="0">
                <a:solidFill>
                  <a:srgbClr val="0000FF"/>
                </a:solidFill>
              </a:rPr>
              <a:t>udget constraint</a:t>
            </a:r>
          </a:p>
        </p:txBody>
      </p:sp>
    </p:spTree>
    <p:extLst>
      <p:ext uri="{BB962C8B-B14F-4D97-AF65-F5344CB8AC3E}">
        <p14:creationId xmlns:p14="http://schemas.microsoft.com/office/powerpoint/2010/main" val="1344575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8001000" cy="4343400"/>
          </a:xfrm>
        </p:spPr>
        <p:txBody>
          <a:bodyPr/>
          <a:lstStyle/>
          <a:p>
            <a:pPr lvl="1"/>
            <a:endParaRPr lang="en-US" sz="700" dirty="0" smtClean="0"/>
          </a:p>
          <a:p>
            <a:pPr marL="0" indent="0">
              <a:buNone/>
            </a:pPr>
            <a:r>
              <a:rPr lang="en-US" dirty="0" smtClean="0"/>
              <a:t>Optimal storage placement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Continuous network model</a:t>
            </a:r>
          </a:p>
          <a:p>
            <a:pPr lvl="1"/>
            <a:r>
              <a:rPr lang="en-US" dirty="0" smtClean="0"/>
              <a:t>Structural properties</a:t>
            </a:r>
          </a:p>
          <a:p>
            <a:pPr marL="471439" lvl="1" indent="0">
              <a:buNone/>
            </a:pPr>
            <a:endParaRPr lang="en-US" sz="3000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BFBFBF"/>
                </a:solidFill>
              </a:rPr>
              <a:t>Power flow solution 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Monotone operators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 </a:t>
            </a:r>
            <a:r>
              <a:rPr lang="en-US" dirty="0" smtClean="0">
                <a:solidFill>
                  <a:srgbClr val="BFBFBF"/>
                </a:solidFill>
              </a:rPr>
              <a:t>   contraction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 </a:t>
            </a:r>
            <a:r>
              <a:rPr lang="en-US" dirty="0" smtClean="0">
                <a:solidFill>
                  <a:srgbClr val="BFBFBF"/>
                </a:solidFill>
              </a:rPr>
              <a:t>   contraction</a:t>
            </a:r>
            <a:endParaRPr lang="en-US" sz="20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BFBFBF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38009" y="6223725"/>
            <a:ext cx="4891391" cy="405675"/>
            <a:chOff x="838200" y="6169532"/>
            <a:chExt cx="5473702" cy="507094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69061" y="6184403"/>
              <a:ext cx="1208425" cy="413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38200" y="6169532"/>
              <a:ext cx="401718" cy="42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6109" y="6240247"/>
              <a:ext cx="941747" cy="35782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2253" y="6196923"/>
              <a:ext cx="434408" cy="43247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9600" y="6172200"/>
              <a:ext cx="457200" cy="4572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16502" y="6227557"/>
              <a:ext cx="1295400" cy="449069"/>
            </a:xfrm>
            <a:prstGeom prst="rect">
              <a:avLst/>
            </a:prstGeom>
          </p:spPr>
        </p:pic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784553"/>
              </p:ext>
            </p:extLst>
          </p:nvPr>
        </p:nvGraphicFramePr>
        <p:xfrm>
          <a:off x="1752600" y="4267200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548" name="Equation" r:id="rId10" imgW="177800" imgH="203200" progId="Equation.3">
                  <p:embed/>
                </p:oleObj>
              </mc:Choice>
              <mc:Fallback>
                <p:oleObj name="Equation" r:id="rId10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52600" y="4267200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683720"/>
              </p:ext>
            </p:extLst>
          </p:nvPr>
        </p:nvGraphicFramePr>
        <p:xfrm>
          <a:off x="1752600" y="4735513"/>
          <a:ext cx="41751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549" name="Equation" r:id="rId12" imgW="190500" imgH="203200" progId="Equation.3">
                  <p:embed/>
                </p:oleObj>
              </mc:Choice>
              <mc:Fallback>
                <p:oleObj name="Equation" r:id="rId12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52600" y="4735513"/>
                        <a:ext cx="41751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4"/>
          <a:srcRect l="10276" r="11194"/>
          <a:stretch/>
        </p:blipFill>
        <p:spPr>
          <a:xfrm>
            <a:off x="8229600" y="1219200"/>
            <a:ext cx="755954" cy="96263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285801" y="2176046"/>
            <a:ext cx="62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Tang</a:t>
            </a:r>
            <a:endParaRPr lang="en-US" sz="160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1752600" y="4267200"/>
            <a:ext cx="457200" cy="914400"/>
          </a:xfrm>
          <a:prstGeom prst="rect">
            <a:avLst/>
          </a:prstGeom>
          <a:solidFill>
            <a:srgbClr val="FFFFFF">
              <a:alpha val="7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9907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Linear network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20039" y="6550223"/>
            <a:ext cx="2023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[Tang and Low, CDC 2016]</a:t>
            </a:r>
            <a:endParaRPr lang="en-US" sz="1200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371600" y="1447800"/>
            <a:ext cx="0" cy="3048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1371600" y="1600200"/>
            <a:ext cx="54102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498975"/>
              </p:ext>
            </p:extLst>
          </p:nvPr>
        </p:nvGraphicFramePr>
        <p:xfrm>
          <a:off x="1066800" y="1863725"/>
          <a:ext cx="60007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437" name="Equation" r:id="rId4" imgW="355600" imgH="165100" progId="Equation.3">
                  <p:embed/>
                </p:oleObj>
              </mc:Choice>
              <mc:Fallback>
                <p:oleObj name="Equation" r:id="rId4" imgW="3556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6800" y="1863725"/>
                        <a:ext cx="600075" cy="269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010157"/>
              </p:ext>
            </p:extLst>
          </p:nvPr>
        </p:nvGraphicFramePr>
        <p:xfrm>
          <a:off x="4175125" y="990600"/>
          <a:ext cx="153987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438" name="Equation" r:id="rId6" imgW="787400" imgH="203200" progId="Equation.3">
                  <p:embed/>
                </p:oleObj>
              </mc:Choice>
              <mc:Fallback>
                <p:oleObj name="Equation" r:id="rId6" imgW="787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75125" y="990600"/>
                        <a:ext cx="1539875" cy="3857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Straight Connector 22"/>
          <p:cNvCxnSpPr/>
          <p:nvPr/>
        </p:nvCxnSpPr>
        <p:spPr bwMode="auto">
          <a:xfrm>
            <a:off x="4879975" y="1447800"/>
            <a:ext cx="0" cy="3048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flipV="1">
            <a:off x="4876800" y="1676400"/>
            <a:ext cx="3175" cy="381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070153"/>
              </p:ext>
            </p:extLst>
          </p:nvPr>
        </p:nvGraphicFramePr>
        <p:xfrm>
          <a:off x="3873500" y="1982788"/>
          <a:ext cx="3149600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439" name="Equation" r:id="rId8" imgW="1574800" imgH="393700" progId="Equation.3">
                  <p:embed/>
                </p:oleObj>
              </mc:Choice>
              <mc:Fallback>
                <p:oleObj name="Equation" r:id="rId8" imgW="1574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73500" y="1982788"/>
                        <a:ext cx="3149600" cy="760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2898775" y="990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ompute: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95600" y="2133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given: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609600" y="2971800"/>
            <a:ext cx="7924800" cy="2057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/>
              <a:t>Theorem</a:t>
            </a:r>
            <a:r>
              <a:rPr lang="en-US" sz="2400" dirty="0" smtClean="0"/>
              <a:t>  Optimal charging schedule</a:t>
            </a:r>
            <a:endParaRPr lang="en-US" sz="2400" b="1" u="sng" dirty="0"/>
          </a:p>
          <a:p>
            <a:pPr marL="0" indent="0">
              <a:buNone/>
            </a:pPr>
            <a:r>
              <a:rPr lang="en-US" sz="2000" dirty="0" smtClean="0"/>
              <a:t>Follow load shape </a:t>
            </a:r>
            <a:r>
              <a:rPr lang="en-US" sz="2400" i="1" dirty="0" smtClean="0">
                <a:latin typeface="Times New Roman"/>
                <a:cs typeface="Times New Roman"/>
              </a:rPr>
              <a:t>p(t)</a:t>
            </a:r>
            <a:r>
              <a:rPr lang="en-US" sz="2000" dirty="0" smtClean="0"/>
              <a:t> with an offset, or OFF</a:t>
            </a:r>
          </a:p>
          <a:p>
            <a:pPr lvl="1"/>
            <a:r>
              <a:rPr lang="en-US" sz="1800" dirty="0" smtClean="0"/>
              <a:t>Charge when injection is highest till full</a:t>
            </a:r>
          </a:p>
          <a:p>
            <a:pPr lvl="1"/>
            <a:r>
              <a:rPr lang="en-US" sz="1800" dirty="0" smtClean="0"/>
              <a:t>Discharge when injection is lowest till empty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5334000" y="5105400"/>
            <a:ext cx="533400" cy="381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 rot="2265998">
            <a:off x="6786317" y="4805567"/>
            <a:ext cx="12047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524000" y="5715000"/>
            <a:ext cx="3048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524000" y="6553200"/>
            <a:ext cx="3048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5422900"/>
            <a:ext cx="2370333" cy="14351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3505200" y="4572000"/>
            <a:ext cx="3366250" cy="2286000"/>
            <a:chOff x="4681642" y="4572000"/>
            <a:chExt cx="3366250" cy="2286000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11"/>
            <a:srcRect l="635" r="-1"/>
            <a:stretch/>
          </p:blipFill>
          <p:spPr>
            <a:xfrm>
              <a:off x="4681642" y="4648200"/>
              <a:ext cx="3366250" cy="2209800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 bwMode="auto">
            <a:xfrm>
              <a:off x="4876800" y="5562600"/>
              <a:ext cx="533400" cy="3048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867400" y="5867400"/>
              <a:ext cx="838200" cy="381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334000" y="5105400"/>
              <a:ext cx="533400" cy="381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 rot="2265998">
              <a:off x="6786317" y="4805567"/>
              <a:ext cx="120474" cy="3048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aphicFrame>
          <p:nvGraphicFramePr>
            <p:cNvPr id="52" name="Object 5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1747518"/>
                </p:ext>
              </p:extLst>
            </p:nvPr>
          </p:nvGraphicFramePr>
          <p:xfrm>
            <a:off x="4876801" y="4572000"/>
            <a:ext cx="533399" cy="357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0440" name="Equation" r:id="rId12" imgW="330200" imgH="228600" progId="Equation.3">
                    <p:embed/>
                  </p:oleObj>
                </mc:Choice>
                <mc:Fallback>
                  <p:oleObj name="Equation" r:id="rId12" imgW="3302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876801" y="4572000"/>
                          <a:ext cx="533399" cy="357187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" name="TextBox 52"/>
            <p:cNvSpPr txBox="1"/>
            <p:nvPr/>
          </p:nvSpPr>
          <p:spPr>
            <a:xfrm>
              <a:off x="5867400" y="4919246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charge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181600" y="6516890"/>
              <a:ext cx="1295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discharge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432180" y="5562600"/>
            <a:ext cx="171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00FF"/>
                </a:solidFill>
              </a:rPr>
              <a:t>n</a:t>
            </a:r>
            <a:r>
              <a:rPr lang="en-US" dirty="0" smtClean="0">
                <a:solidFill>
                  <a:srgbClr val="0000FF"/>
                </a:solidFill>
              </a:rPr>
              <a:t>et injection is </a:t>
            </a:r>
          </a:p>
          <a:p>
            <a:pPr algn="r"/>
            <a:r>
              <a:rPr lang="en-US" dirty="0" smtClean="0">
                <a:solidFill>
                  <a:srgbClr val="0000FF"/>
                </a:solidFill>
              </a:rPr>
              <a:t>flat (in time)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56" name="Straight Arrow Connector 55"/>
          <p:cNvCxnSpPr>
            <a:endCxn id="53" idx="3"/>
          </p:cNvCxnSpPr>
          <p:nvPr/>
        </p:nvCxnSpPr>
        <p:spPr bwMode="auto">
          <a:xfrm flipH="1" flipV="1">
            <a:off x="5605358" y="5088523"/>
            <a:ext cx="1938442" cy="62647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Straight Arrow Connector 56"/>
          <p:cNvCxnSpPr/>
          <p:nvPr/>
        </p:nvCxnSpPr>
        <p:spPr bwMode="auto">
          <a:xfrm flipH="1">
            <a:off x="5029200" y="6172200"/>
            <a:ext cx="2514600" cy="457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Rectangle 43"/>
          <p:cNvSpPr/>
          <p:nvPr/>
        </p:nvSpPr>
        <p:spPr bwMode="auto">
          <a:xfrm>
            <a:off x="533400" y="2971800"/>
            <a:ext cx="8610600" cy="3886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3832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Linear network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20039" y="6550223"/>
            <a:ext cx="2023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[Tang and Low, CDC 2016]</a:t>
            </a:r>
            <a:endParaRPr lang="en-US" sz="1200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371600" y="1447800"/>
            <a:ext cx="0" cy="3048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1371600" y="1600200"/>
            <a:ext cx="54102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172306"/>
              </p:ext>
            </p:extLst>
          </p:nvPr>
        </p:nvGraphicFramePr>
        <p:xfrm>
          <a:off x="1066800" y="1863725"/>
          <a:ext cx="60007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688" name="Equation" r:id="rId4" imgW="355600" imgH="165100" progId="Equation.3">
                  <p:embed/>
                </p:oleObj>
              </mc:Choice>
              <mc:Fallback>
                <p:oleObj name="Equation" r:id="rId4" imgW="3556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6800" y="1863725"/>
                        <a:ext cx="600075" cy="269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22950"/>
              </p:ext>
            </p:extLst>
          </p:nvPr>
        </p:nvGraphicFramePr>
        <p:xfrm>
          <a:off x="4175125" y="990600"/>
          <a:ext cx="153987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689" name="Equation" r:id="rId6" imgW="787400" imgH="203200" progId="Equation.3">
                  <p:embed/>
                </p:oleObj>
              </mc:Choice>
              <mc:Fallback>
                <p:oleObj name="Equation" r:id="rId6" imgW="787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75125" y="990600"/>
                        <a:ext cx="1539875" cy="3857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Straight Connector 22"/>
          <p:cNvCxnSpPr/>
          <p:nvPr/>
        </p:nvCxnSpPr>
        <p:spPr bwMode="auto">
          <a:xfrm>
            <a:off x="4879975" y="1447800"/>
            <a:ext cx="0" cy="30480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flipV="1">
            <a:off x="4876800" y="1676400"/>
            <a:ext cx="3175" cy="381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2898775" y="990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ompute: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95600" y="2133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given: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609600" y="2971800"/>
            <a:ext cx="7924800" cy="2057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/>
              <a:t>Theorem</a:t>
            </a:r>
            <a:r>
              <a:rPr lang="en-US" sz="2400" dirty="0" smtClean="0"/>
              <a:t>  Optimal charging schedule</a:t>
            </a:r>
            <a:endParaRPr lang="en-US" sz="2400" b="1" u="sng" dirty="0"/>
          </a:p>
          <a:p>
            <a:pPr marL="0" indent="0">
              <a:buNone/>
            </a:pPr>
            <a:r>
              <a:rPr lang="en-US" sz="2000" dirty="0" smtClean="0"/>
              <a:t>Follow load shape </a:t>
            </a:r>
            <a:r>
              <a:rPr lang="en-US" sz="2400" i="1" dirty="0" smtClean="0">
                <a:latin typeface="Times New Roman"/>
                <a:cs typeface="Times New Roman"/>
              </a:rPr>
              <a:t>p(t)</a:t>
            </a:r>
            <a:r>
              <a:rPr lang="en-US" sz="2000" dirty="0" smtClean="0"/>
              <a:t> with an offset, or OFF</a:t>
            </a:r>
          </a:p>
          <a:p>
            <a:pPr lvl="1"/>
            <a:r>
              <a:rPr lang="en-US" sz="1800" dirty="0" smtClean="0"/>
              <a:t>Charge when injection is highest till full</a:t>
            </a:r>
          </a:p>
          <a:p>
            <a:pPr lvl="1"/>
            <a:r>
              <a:rPr lang="en-US" sz="1800" dirty="0" smtClean="0"/>
              <a:t>Discharge when injection is lowest till empty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5422900"/>
            <a:ext cx="2370333" cy="14351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609600" y="5715000"/>
            <a:ext cx="3048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09600" y="6553200"/>
            <a:ext cx="3048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505200" y="4572000"/>
            <a:ext cx="3366250" cy="2286000"/>
            <a:chOff x="4681642" y="4572000"/>
            <a:chExt cx="3366250" cy="2286000"/>
          </a:xfrm>
        </p:grpSpPr>
        <p:pic>
          <p:nvPicPr>
            <p:cNvPr id="6145" name="Picture 6144"/>
            <p:cNvPicPr>
              <a:picLocks noChangeAspect="1"/>
            </p:cNvPicPr>
            <p:nvPr/>
          </p:nvPicPr>
          <p:blipFill rotWithShape="1">
            <a:blip r:embed="rId9"/>
            <a:srcRect l="635" r="-1"/>
            <a:stretch/>
          </p:blipFill>
          <p:spPr>
            <a:xfrm>
              <a:off x="4681642" y="4648200"/>
              <a:ext cx="3366250" cy="2209800"/>
            </a:xfrm>
            <a:prstGeom prst="rect">
              <a:avLst/>
            </a:prstGeom>
          </p:spPr>
        </p:pic>
        <p:sp>
          <p:nvSpPr>
            <p:cNvPr id="6144" name="Rectangle 6143"/>
            <p:cNvSpPr/>
            <p:nvPr/>
          </p:nvSpPr>
          <p:spPr bwMode="auto">
            <a:xfrm>
              <a:off x="4876800" y="5562600"/>
              <a:ext cx="533400" cy="3048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5867400" y="5867400"/>
              <a:ext cx="838200" cy="381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334000" y="5105400"/>
              <a:ext cx="533400" cy="381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 rot="2265998">
              <a:off x="6786317" y="4805567"/>
              <a:ext cx="120474" cy="3048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aphicFrame>
          <p:nvGraphicFramePr>
            <p:cNvPr id="40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9480391"/>
                </p:ext>
              </p:extLst>
            </p:nvPr>
          </p:nvGraphicFramePr>
          <p:xfrm>
            <a:off x="4876801" y="4572000"/>
            <a:ext cx="533399" cy="357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2690" name="Equation" r:id="rId10" imgW="330200" imgH="228600" progId="Equation.3">
                    <p:embed/>
                  </p:oleObj>
                </mc:Choice>
                <mc:Fallback>
                  <p:oleObj name="Equation" r:id="rId10" imgW="3302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876801" y="4572000"/>
                          <a:ext cx="533399" cy="357187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TextBox 41"/>
            <p:cNvSpPr txBox="1"/>
            <p:nvPr/>
          </p:nvSpPr>
          <p:spPr>
            <a:xfrm>
              <a:off x="5867400" y="4919246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charge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181600" y="6516890"/>
              <a:ext cx="1295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discharge</a:t>
              </a:r>
            </a:p>
          </p:txBody>
        </p:sp>
      </p:grpSp>
      <p:sp>
        <p:nvSpPr>
          <p:cNvPr id="26" name="Rectangle 25"/>
          <p:cNvSpPr/>
          <p:nvPr/>
        </p:nvSpPr>
        <p:spPr bwMode="auto">
          <a:xfrm>
            <a:off x="4495800" y="2209800"/>
            <a:ext cx="533400" cy="381000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72400" y="55626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f</a:t>
            </a:r>
            <a:r>
              <a:rPr lang="en-US" dirty="0" smtClean="0">
                <a:solidFill>
                  <a:srgbClr val="0000FF"/>
                </a:solidFill>
              </a:rPr>
              <a:t>latten net injection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 flipH="1" flipV="1">
            <a:off x="5562600" y="5181601"/>
            <a:ext cx="2209800" cy="53339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flipH="1">
            <a:off x="5105400" y="6096000"/>
            <a:ext cx="2667000" cy="609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769586"/>
              </p:ext>
            </p:extLst>
          </p:nvPr>
        </p:nvGraphicFramePr>
        <p:xfrm>
          <a:off x="3873500" y="1982788"/>
          <a:ext cx="3149600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691" name="Equation" r:id="rId12" imgW="1574800" imgH="393700" progId="Equation.3">
                  <p:embed/>
                </p:oleObj>
              </mc:Choice>
              <mc:Fallback>
                <p:oleObj name="Equation" r:id="rId12" imgW="1574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873500" y="1982788"/>
                        <a:ext cx="3149600" cy="760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2495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Linear network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20039" y="6550223"/>
            <a:ext cx="2023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[Tang and Low, CDC 2016]</a:t>
            </a:r>
            <a:endParaRPr lang="en-US" sz="1200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371600" y="1447800"/>
            <a:ext cx="0" cy="3048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1371600" y="1600200"/>
            <a:ext cx="54102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553033"/>
              </p:ext>
            </p:extLst>
          </p:nvPr>
        </p:nvGraphicFramePr>
        <p:xfrm>
          <a:off x="1066800" y="1863725"/>
          <a:ext cx="60007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658" name="Equation" r:id="rId4" imgW="355600" imgH="165100" progId="Equation.3">
                  <p:embed/>
                </p:oleObj>
              </mc:Choice>
              <mc:Fallback>
                <p:oleObj name="Equation" r:id="rId4" imgW="3556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6800" y="1863725"/>
                        <a:ext cx="600075" cy="269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419555"/>
              </p:ext>
            </p:extLst>
          </p:nvPr>
        </p:nvGraphicFramePr>
        <p:xfrm>
          <a:off x="3962400" y="914400"/>
          <a:ext cx="347662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659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62400" y="914400"/>
                        <a:ext cx="347662" cy="3857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Arrow Connector 23"/>
          <p:cNvCxnSpPr/>
          <p:nvPr/>
        </p:nvCxnSpPr>
        <p:spPr bwMode="auto">
          <a:xfrm flipV="1">
            <a:off x="4081462" y="1447800"/>
            <a:ext cx="3175" cy="304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/>
          </a:ln>
          <a:effectLst/>
        </p:spPr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495568"/>
              </p:ext>
            </p:extLst>
          </p:nvPr>
        </p:nvGraphicFramePr>
        <p:xfrm>
          <a:off x="4616450" y="1716087"/>
          <a:ext cx="285115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660" name="Equation" r:id="rId8" imgW="1358900" imgH="431800" progId="Equation.3">
                  <p:embed/>
                </p:oleObj>
              </mc:Choice>
              <mc:Fallback>
                <p:oleObj name="Equation" r:id="rId8" imgW="1358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16450" y="1716087"/>
                        <a:ext cx="2851150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609600" y="2971800"/>
            <a:ext cx="7924800" cy="2057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/>
              <a:t>Theorem</a:t>
            </a:r>
            <a:r>
              <a:rPr lang="en-US" sz="2400" dirty="0" smtClean="0"/>
              <a:t>  Optimal placement &amp; sizing</a:t>
            </a:r>
            <a:endParaRPr lang="en-US" sz="2400" b="1" u="sng" dirty="0"/>
          </a:p>
          <a:p>
            <a:r>
              <a:rPr lang="en-US" sz="2000" dirty="0" smtClean="0"/>
              <a:t>Deploy most storage far away from substation</a:t>
            </a:r>
          </a:p>
          <a:p>
            <a:r>
              <a:rPr lang="en-US" sz="2000" dirty="0" smtClean="0"/>
              <a:t>Decrease (scaled) storage capacity moving towards substation</a:t>
            </a:r>
          </a:p>
          <a:p>
            <a:r>
              <a:rPr lang="en-US" sz="2000" dirty="0" smtClean="0"/>
              <a:t>... </a:t>
            </a:r>
            <a:r>
              <a:rPr lang="en-US" sz="2000" dirty="0"/>
              <a:t>u</a:t>
            </a:r>
            <a:r>
              <a:rPr lang="en-US" sz="2000" dirty="0" smtClean="0"/>
              <a:t>ntil running out of storage budget</a:t>
            </a:r>
          </a:p>
        </p:txBody>
      </p:sp>
      <p:sp>
        <p:nvSpPr>
          <p:cNvPr id="6144" name="Rectangle 6143"/>
          <p:cNvSpPr/>
          <p:nvPr/>
        </p:nvSpPr>
        <p:spPr bwMode="auto">
          <a:xfrm>
            <a:off x="4876800" y="5562600"/>
            <a:ext cx="53340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867400" y="5867400"/>
            <a:ext cx="838200" cy="381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334000" y="5105400"/>
            <a:ext cx="533400" cy="381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 rot="2265998">
            <a:off x="6786317" y="4805567"/>
            <a:ext cx="12047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524000" y="5715000"/>
            <a:ext cx="3048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524000" y="6553200"/>
            <a:ext cx="3048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997033"/>
              </p:ext>
            </p:extLst>
          </p:nvPr>
        </p:nvGraphicFramePr>
        <p:xfrm>
          <a:off x="4581525" y="1117600"/>
          <a:ext cx="12779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661" name="Equation" r:id="rId10" imgW="609600" imgH="228600" progId="Equation.3">
                  <p:embed/>
                </p:oleObj>
              </mc:Choice>
              <mc:Fallback>
                <p:oleObj name="Equation" r:id="rId10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81525" y="1117600"/>
                        <a:ext cx="1277938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283411"/>
              </p:ext>
            </p:extLst>
          </p:nvPr>
        </p:nvGraphicFramePr>
        <p:xfrm>
          <a:off x="2205038" y="1117600"/>
          <a:ext cx="1277937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662" name="Equation" r:id="rId12" imgW="609600" imgH="228600" progId="Equation.3">
                  <p:embed/>
                </p:oleObj>
              </mc:Choice>
              <mc:Fallback>
                <p:oleObj name="Equation" r:id="rId12" imgW="609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05038" y="1117600"/>
                        <a:ext cx="1277937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85800" y="5410200"/>
            <a:ext cx="806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Every node can have distributed generation (2-way power flow)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... </a:t>
            </a:r>
            <a:r>
              <a:rPr lang="en-US" dirty="0">
                <a:solidFill>
                  <a:srgbClr val="0000FF"/>
                </a:solidFill>
              </a:rPr>
              <a:t>a</a:t>
            </a:r>
            <a:r>
              <a:rPr lang="en-US" dirty="0" smtClean="0">
                <a:solidFill>
                  <a:srgbClr val="0000FF"/>
                </a:solidFill>
              </a:rPr>
              <a:t>s long as all nodes have same load shape (with different scales &amp; offsets)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832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Tree network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838200" y="1066800"/>
            <a:ext cx="7924800" cy="114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/>
              <a:t>Theorem</a:t>
            </a:r>
            <a:r>
              <a:rPr lang="en-US" sz="2400" dirty="0" smtClean="0"/>
              <a:t>  </a:t>
            </a:r>
          </a:p>
          <a:p>
            <a:pPr marL="0" indent="0">
              <a:buNone/>
            </a:pPr>
            <a:r>
              <a:rPr lang="en-US" sz="2400" dirty="0" smtClean="0"/>
              <a:t>Structural properties (roughly) extend to tree</a:t>
            </a:r>
            <a:endParaRPr lang="en-US" sz="2400" b="1" u="sng" dirty="0"/>
          </a:p>
        </p:txBody>
      </p:sp>
      <p:sp>
        <p:nvSpPr>
          <p:cNvPr id="38" name="Rectangle 37"/>
          <p:cNvSpPr/>
          <p:nvPr/>
        </p:nvSpPr>
        <p:spPr bwMode="auto">
          <a:xfrm>
            <a:off x="1524000" y="6553200"/>
            <a:ext cx="3048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15000" y="6019800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o</a:t>
            </a:r>
            <a:r>
              <a:rPr lang="en-US" sz="1600" dirty="0" smtClean="0">
                <a:solidFill>
                  <a:srgbClr val="0000FF"/>
                </a:solidFill>
              </a:rPr>
              <a:t>ptimal placement &amp; sizing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8200" y="2895600"/>
            <a:ext cx="8001000" cy="2667000"/>
            <a:chOff x="838200" y="2895600"/>
            <a:chExt cx="8001000" cy="2667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2895600"/>
              <a:ext cx="7875494" cy="2667000"/>
            </a:xfrm>
            <a:prstGeom prst="rect">
              <a:avLst/>
            </a:prstGeom>
          </p:spPr>
        </p:pic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4158688"/>
                </p:ext>
              </p:extLst>
            </p:nvPr>
          </p:nvGraphicFramePr>
          <p:xfrm>
            <a:off x="3505200" y="3581400"/>
            <a:ext cx="347663" cy="433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3660" name="Equation" r:id="rId5" imgW="177800" imgH="228600" progId="Equation.3">
                    <p:embed/>
                  </p:oleObj>
                </mc:Choice>
                <mc:Fallback>
                  <p:oleObj name="Equation" r:id="rId5" imgW="1778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05200" y="3581400"/>
                          <a:ext cx="347663" cy="433387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Rectangle 34"/>
            <p:cNvSpPr/>
            <p:nvPr/>
          </p:nvSpPr>
          <p:spPr bwMode="auto">
            <a:xfrm>
              <a:off x="4724400" y="3276600"/>
              <a:ext cx="533400" cy="381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934200" y="4114800"/>
              <a:ext cx="457200" cy="3048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913399"/>
                </p:ext>
              </p:extLst>
            </p:nvPr>
          </p:nvGraphicFramePr>
          <p:xfrm>
            <a:off x="3602038" y="4799012"/>
            <a:ext cx="893762" cy="458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3661" name="Equation" r:id="rId7" imgW="457200" imgH="241300" progId="Equation.3">
                    <p:embed/>
                  </p:oleObj>
                </mc:Choice>
                <mc:Fallback>
                  <p:oleObj name="Equation" r:id="rId7" imgW="4572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602038" y="4799012"/>
                          <a:ext cx="893762" cy="458788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ectangle 13"/>
            <p:cNvSpPr/>
            <p:nvPr/>
          </p:nvSpPr>
          <p:spPr bwMode="auto">
            <a:xfrm>
              <a:off x="8382000" y="5181600"/>
              <a:ext cx="457200" cy="3048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48272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8001000" cy="4343400"/>
          </a:xfrm>
        </p:spPr>
        <p:txBody>
          <a:bodyPr/>
          <a:lstStyle/>
          <a:p>
            <a:pPr lvl="1"/>
            <a:endParaRPr lang="en-US" sz="700" dirty="0" smtClean="0"/>
          </a:p>
          <a:p>
            <a:pPr marL="0" indent="0">
              <a:buNone/>
            </a:pPr>
            <a:r>
              <a:rPr lang="en-US" dirty="0" smtClean="0"/>
              <a:t>Optimal storage placement</a:t>
            </a:r>
          </a:p>
          <a:p>
            <a:pPr lvl="1"/>
            <a:r>
              <a:rPr lang="en-US" dirty="0" smtClean="0"/>
              <a:t>Continuous network model</a:t>
            </a:r>
          </a:p>
          <a:p>
            <a:pPr lvl="1"/>
            <a:r>
              <a:rPr lang="en-US" dirty="0" smtClean="0"/>
              <a:t>Structural properties</a:t>
            </a:r>
          </a:p>
          <a:p>
            <a:pPr marL="471439" lvl="1" indent="0">
              <a:buNone/>
            </a:pPr>
            <a:endParaRPr lang="en-US" sz="3000" dirty="0" smtClean="0"/>
          </a:p>
          <a:p>
            <a:pPr marL="0" indent="0">
              <a:buNone/>
            </a:pPr>
            <a:r>
              <a:rPr lang="en-US" dirty="0" smtClean="0"/>
              <a:t>Power flow solution </a:t>
            </a:r>
          </a:p>
          <a:p>
            <a:pPr lvl="1"/>
            <a:r>
              <a:rPr lang="en-US" dirty="0" smtClean="0"/>
              <a:t>Monotone operators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contraction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contraction</a:t>
            </a:r>
            <a:endParaRPr lang="en-US" sz="2000" dirty="0" smtClean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738009" y="6223725"/>
            <a:ext cx="4891391" cy="405675"/>
            <a:chOff x="838200" y="6169532"/>
            <a:chExt cx="5473702" cy="507094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69061" y="6184403"/>
              <a:ext cx="1208425" cy="413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38200" y="6169532"/>
              <a:ext cx="401718" cy="42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6109" y="6240247"/>
              <a:ext cx="941747" cy="35782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2253" y="6196923"/>
              <a:ext cx="434408" cy="43247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9600" y="6172200"/>
              <a:ext cx="457200" cy="4572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16502" y="6227557"/>
              <a:ext cx="1295400" cy="449069"/>
            </a:xfrm>
            <a:prstGeom prst="rect">
              <a:avLst/>
            </a:prstGeom>
          </p:spPr>
        </p:pic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176241"/>
              </p:ext>
            </p:extLst>
          </p:nvPr>
        </p:nvGraphicFramePr>
        <p:xfrm>
          <a:off x="1752600" y="4267200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188" name="Equation" r:id="rId10" imgW="177800" imgH="203200" progId="Equation.3">
                  <p:embed/>
                </p:oleObj>
              </mc:Choice>
              <mc:Fallback>
                <p:oleObj name="Equation" r:id="rId10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52600" y="4267200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750643"/>
              </p:ext>
            </p:extLst>
          </p:nvPr>
        </p:nvGraphicFramePr>
        <p:xfrm>
          <a:off x="1752600" y="4724400"/>
          <a:ext cx="41751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189" name="Equation" r:id="rId12" imgW="190500" imgH="203200" progId="Equation.3">
                  <p:embed/>
                </p:oleObj>
              </mc:Choice>
              <mc:Fallback>
                <p:oleObj name="Equation" r:id="rId12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52600" y="4724400"/>
                        <a:ext cx="41751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4"/>
          <a:srcRect l="8939" r="9189"/>
          <a:stretch/>
        </p:blipFill>
        <p:spPr>
          <a:xfrm>
            <a:off x="8305800" y="3316360"/>
            <a:ext cx="669781" cy="8746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08925" y="3928646"/>
            <a:ext cx="1096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Dvijotham</a:t>
            </a:r>
            <a:endParaRPr lang="en-US" sz="1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5"/>
          <a:srcRect l="10276" r="11194"/>
          <a:stretch/>
        </p:blipFill>
        <p:spPr>
          <a:xfrm>
            <a:off x="8229600" y="1219200"/>
            <a:ext cx="755954" cy="96263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285801" y="2176046"/>
            <a:ext cx="62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Tang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09702" y="4267200"/>
            <a:ext cx="669198" cy="9144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300096" y="4919246"/>
            <a:ext cx="100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Chertkov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926119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Tree network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838200" y="1066800"/>
            <a:ext cx="7924800" cy="114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/>
              <a:t>Theorem</a:t>
            </a:r>
            <a:r>
              <a:rPr lang="en-US" sz="2400" dirty="0" smtClean="0"/>
              <a:t>  </a:t>
            </a:r>
          </a:p>
          <a:p>
            <a:pPr marL="0" indent="0">
              <a:buNone/>
            </a:pPr>
            <a:r>
              <a:rPr lang="en-US" sz="2400" dirty="0" smtClean="0"/>
              <a:t>Structural properties (roughly) extend to tree</a:t>
            </a:r>
            <a:endParaRPr lang="en-US" sz="2400" b="1" u="sng" dirty="0"/>
          </a:p>
        </p:txBody>
      </p:sp>
      <p:sp>
        <p:nvSpPr>
          <p:cNvPr id="38" name="Rectangle 37"/>
          <p:cNvSpPr/>
          <p:nvPr/>
        </p:nvSpPr>
        <p:spPr bwMode="auto">
          <a:xfrm>
            <a:off x="1524000" y="6553200"/>
            <a:ext cx="3048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8458200" y="3505200"/>
            <a:ext cx="45720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48400" y="613844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o</a:t>
            </a:r>
            <a:r>
              <a:rPr lang="en-US" sz="1600" dirty="0" smtClean="0">
                <a:solidFill>
                  <a:srgbClr val="0000FF"/>
                </a:solidFill>
              </a:rPr>
              <a:t>ptimal schedule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33600" y="2493946"/>
            <a:ext cx="4114800" cy="3983054"/>
            <a:chOff x="2133600" y="2493946"/>
            <a:chExt cx="4114800" cy="39830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t="72298"/>
            <a:stretch/>
          </p:blipFill>
          <p:spPr>
            <a:xfrm>
              <a:off x="2133600" y="4305053"/>
              <a:ext cx="4114800" cy="171474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133600" y="5257800"/>
              <a:ext cx="9144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FF"/>
                  </a:solidFill>
                </a:rPr>
                <a:t>c</a:t>
              </a:r>
              <a:r>
                <a:rPr lang="en-US" sz="1600" dirty="0" smtClean="0">
                  <a:solidFill>
                    <a:srgbClr val="0000FF"/>
                  </a:solidFill>
                </a:rPr>
                <a:t>harge</a:t>
              </a:r>
            </a:p>
            <a:p>
              <a:pPr algn="ctr"/>
              <a:r>
                <a:rPr lang="en-US" sz="1600" dirty="0">
                  <a:solidFill>
                    <a:srgbClr val="0000FF"/>
                  </a:solidFill>
                </a:rPr>
                <a:t>t</a:t>
              </a:r>
              <a:r>
                <a:rPr lang="en-US" sz="1600" dirty="0" smtClean="0">
                  <a:solidFill>
                    <a:srgbClr val="0000FF"/>
                  </a:solidFill>
                </a:rPr>
                <a:t>ill full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5600" y="5892224"/>
              <a:ext cx="10668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FF"/>
                  </a:solidFill>
                </a:rPr>
                <a:t>discharge</a:t>
              </a:r>
            </a:p>
            <a:p>
              <a:pPr algn="ctr"/>
              <a:r>
                <a:rPr lang="en-US" sz="1600" dirty="0">
                  <a:solidFill>
                    <a:srgbClr val="0000FF"/>
                  </a:solidFill>
                </a:rPr>
                <a:t>t</a:t>
              </a:r>
              <a:r>
                <a:rPr lang="en-US" sz="1600" dirty="0" smtClean="0">
                  <a:solidFill>
                    <a:srgbClr val="0000FF"/>
                  </a:solidFill>
                </a:rPr>
                <a:t>ill empty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73815"/>
            <a:stretch/>
          </p:blipFill>
          <p:spPr>
            <a:xfrm>
              <a:off x="2133600" y="2493946"/>
              <a:ext cx="4114800" cy="162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38904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Simulations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83058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IEEE 123-bus test system</a:t>
            </a:r>
          </a:p>
          <a:p>
            <a:pPr marL="0" indent="0">
              <a:buNone/>
            </a:pPr>
            <a:endParaRPr lang="en-US" sz="1000" b="1" u="sng" dirty="0" smtClean="0"/>
          </a:p>
          <a:p>
            <a:pPr marL="0" indent="0">
              <a:buNone/>
            </a:pPr>
            <a:endParaRPr lang="en-US" sz="1000" b="1" u="sng" dirty="0"/>
          </a:p>
          <a:p>
            <a:pPr marL="0" indent="0">
              <a:buNone/>
            </a:pPr>
            <a:r>
              <a:rPr lang="en-US" sz="2400" dirty="0" smtClean="0"/>
              <a:t>More realistic model</a:t>
            </a:r>
          </a:p>
          <a:p>
            <a:r>
              <a:rPr lang="en-US" sz="2000" dirty="0" smtClean="0"/>
              <a:t>Nonlinear </a:t>
            </a:r>
            <a:r>
              <a:rPr lang="en-US" sz="2000" dirty="0" err="1" smtClean="0"/>
              <a:t>DistFlow</a:t>
            </a:r>
            <a:r>
              <a:rPr lang="en-US" sz="2000" dirty="0" smtClean="0"/>
              <a:t> model</a:t>
            </a:r>
          </a:p>
          <a:p>
            <a:r>
              <a:rPr lang="en-US" sz="2000" dirty="0" smtClean="0"/>
              <a:t>Different nodes have slightly different load shapes </a:t>
            </a:r>
            <a:r>
              <a:rPr lang="en-US" sz="1400" dirty="0" smtClean="0"/>
              <a:t>(from SCE)</a:t>
            </a:r>
            <a:endParaRPr lang="en-US" sz="2000" dirty="0" smtClean="0"/>
          </a:p>
          <a:p>
            <a:pPr marL="0" indent="0">
              <a:buNone/>
            </a:pPr>
            <a:endParaRPr lang="en-US" sz="1000" b="1" u="sng" dirty="0" smtClean="0"/>
          </a:p>
          <a:p>
            <a:pPr marL="0" indent="0">
              <a:buNone/>
            </a:pPr>
            <a:endParaRPr lang="en-US" sz="1000" b="1" u="sng" dirty="0"/>
          </a:p>
          <a:p>
            <a:pPr marL="0" indent="0">
              <a:buNone/>
            </a:pPr>
            <a:r>
              <a:rPr lang="en-US" sz="2400" dirty="0" smtClean="0"/>
              <a:t>Compare with optimal placement</a:t>
            </a:r>
            <a:endParaRPr lang="en-US" sz="2400" dirty="0"/>
          </a:p>
          <a:p>
            <a:r>
              <a:rPr lang="en-US" sz="2000" dirty="0" smtClean="0"/>
              <a:t>Monotone property</a:t>
            </a:r>
            <a:endParaRPr lang="en-US" sz="2000" dirty="0"/>
          </a:p>
          <a:p>
            <a:r>
              <a:rPr lang="en-US" sz="2000" dirty="0" smtClean="0"/>
              <a:t>Total loss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5" name="Rectangle 34"/>
          <p:cNvSpPr/>
          <p:nvPr/>
        </p:nvSpPr>
        <p:spPr bwMode="auto">
          <a:xfrm>
            <a:off x="5334000" y="5105400"/>
            <a:ext cx="533400" cy="381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524000" y="6553200"/>
            <a:ext cx="3048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355" y="1219201"/>
            <a:ext cx="2244245" cy="1523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4876800"/>
            <a:ext cx="6680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Optimal placement solved using SOCP relaxation of </a:t>
            </a:r>
            <a:r>
              <a:rPr lang="en-US" sz="2000" dirty="0" smtClean="0">
                <a:solidFill>
                  <a:srgbClr val="0000FF"/>
                </a:solidFill>
              </a:rPr>
              <a:t>OPF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1251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Simulations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838200" y="6400799"/>
            <a:ext cx="6705600" cy="422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Scaled monotone property roughly holds</a:t>
            </a:r>
            <a:endParaRPr lang="en-US" sz="1800" dirty="0" smtClean="0">
              <a:solidFill>
                <a:srgbClr val="0000FF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334000" y="5105400"/>
            <a:ext cx="533400" cy="381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524000" y="5715000"/>
            <a:ext cx="3048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40" y="1676400"/>
            <a:ext cx="7943060" cy="45720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38200" y="1066800"/>
            <a:ext cx="7924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normAutofit/>
          </a:bodyPr>
          <a:lstStyle>
            <a:lvl1pPr marL="469852" indent="-469852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000" dirty="0" smtClean="0"/>
              <a:t>Optimal placement &amp; sizing from SOCP relaxation of OPF: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6376952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Simulations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990600" y="6207095"/>
            <a:ext cx="7924800" cy="42230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FF"/>
                </a:solidFill>
              </a:rPr>
              <a:t>Loss with assumptions (same load shape, linear PF) ~ optimal</a:t>
            </a:r>
            <a:endParaRPr lang="en-US" sz="1800" dirty="0" smtClean="0">
              <a:solidFill>
                <a:srgbClr val="0000FF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334000" y="5105400"/>
            <a:ext cx="533400" cy="381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524000" y="5715000"/>
            <a:ext cx="3048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143000"/>
            <a:ext cx="610245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334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95600"/>
            <a:ext cx="7875494" cy="2667000"/>
          </a:xfrm>
          <a:prstGeom prst="rect">
            <a:avLst/>
          </a:prstGeom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Tree network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838200" y="1066800"/>
            <a:ext cx="7924800" cy="114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/>
              <a:t>Theorem</a:t>
            </a:r>
            <a:r>
              <a:rPr lang="en-US" sz="2400" dirty="0" smtClean="0"/>
              <a:t>  </a:t>
            </a:r>
          </a:p>
          <a:p>
            <a:pPr marL="0" indent="0">
              <a:buNone/>
            </a:pPr>
            <a:r>
              <a:rPr lang="en-US" sz="2400" dirty="0" smtClean="0"/>
              <a:t>Structural properties (roughly) extend to tree</a:t>
            </a:r>
            <a:endParaRPr lang="en-US" sz="2400" b="1" u="sng" dirty="0"/>
          </a:p>
        </p:txBody>
      </p:sp>
      <p:sp>
        <p:nvSpPr>
          <p:cNvPr id="38" name="Rectangle 37"/>
          <p:cNvSpPr/>
          <p:nvPr/>
        </p:nvSpPr>
        <p:spPr bwMode="auto">
          <a:xfrm>
            <a:off x="1524000" y="6553200"/>
            <a:ext cx="3048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8458200" y="3505200"/>
            <a:ext cx="45720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133993"/>
              </p:ext>
            </p:extLst>
          </p:nvPr>
        </p:nvGraphicFramePr>
        <p:xfrm>
          <a:off x="3505200" y="3581400"/>
          <a:ext cx="347663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154" name="Equation" r:id="rId5" imgW="177800" imgH="228600" progId="Equation.3">
                  <p:embed/>
                </p:oleObj>
              </mc:Choice>
              <mc:Fallback>
                <p:oleObj name="Equation" r:id="rId5" imgW="177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05200" y="3581400"/>
                        <a:ext cx="347663" cy="43338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 bwMode="auto">
          <a:xfrm>
            <a:off x="4724400" y="3276600"/>
            <a:ext cx="533400" cy="381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934200" y="4114800"/>
            <a:ext cx="45720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024379"/>
              </p:ext>
            </p:extLst>
          </p:nvPr>
        </p:nvGraphicFramePr>
        <p:xfrm>
          <a:off x="3602037" y="4724400"/>
          <a:ext cx="893763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155" name="Equation" r:id="rId7" imgW="457200" imgH="228600" progId="Equation.3">
                  <p:embed/>
                </p:oleObj>
              </mc:Choice>
              <mc:Fallback>
                <p:oleObj name="Equation" r:id="rId7" imgW="457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02037" y="4724400"/>
                        <a:ext cx="893763" cy="4333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715000" y="6019800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o</a:t>
            </a:r>
            <a:r>
              <a:rPr lang="en-US" sz="1600" dirty="0" smtClean="0">
                <a:solidFill>
                  <a:srgbClr val="0000FF"/>
                </a:solidFill>
              </a:rPr>
              <a:t>ptimal placement &amp; sizing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8382000" y="5181600"/>
            <a:ext cx="45720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9453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Tree network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838200" y="1066800"/>
            <a:ext cx="7924800" cy="114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/>
              <a:t>Theorem</a:t>
            </a:r>
            <a:r>
              <a:rPr lang="en-US" sz="2400" dirty="0" smtClean="0"/>
              <a:t>  </a:t>
            </a:r>
          </a:p>
          <a:p>
            <a:pPr marL="0" indent="0">
              <a:buNone/>
            </a:pPr>
            <a:r>
              <a:rPr lang="en-US" sz="2400" dirty="0" smtClean="0"/>
              <a:t>Structural properties (roughly) extend to tree</a:t>
            </a:r>
            <a:endParaRPr lang="en-US" sz="2400" b="1" u="sng" dirty="0"/>
          </a:p>
        </p:txBody>
      </p:sp>
      <p:sp>
        <p:nvSpPr>
          <p:cNvPr id="38" name="Rectangle 37"/>
          <p:cNvSpPr/>
          <p:nvPr/>
        </p:nvSpPr>
        <p:spPr bwMode="auto">
          <a:xfrm>
            <a:off x="1524000" y="6553200"/>
            <a:ext cx="3048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8458200" y="3505200"/>
            <a:ext cx="45720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48400" y="613844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o</a:t>
            </a:r>
            <a:r>
              <a:rPr lang="en-US" sz="1600" dirty="0" smtClean="0">
                <a:solidFill>
                  <a:srgbClr val="0000FF"/>
                </a:solidFill>
              </a:rPr>
              <a:t>ptimal schedule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72298"/>
          <a:stretch/>
        </p:blipFill>
        <p:spPr>
          <a:xfrm>
            <a:off x="2133600" y="4305053"/>
            <a:ext cx="4114800" cy="17147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33600" y="5257800"/>
            <a:ext cx="914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c</a:t>
            </a:r>
            <a:r>
              <a:rPr lang="en-US" sz="1600" dirty="0" smtClean="0">
                <a:solidFill>
                  <a:srgbClr val="0000FF"/>
                </a:solidFill>
              </a:rPr>
              <a:t>harge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t</a:t>
            </a:r>
            <a:r>
              <a:rPr lang="en-US" sz="1600" dirty="0" smtClean="0">
                <a:solidFill>
                  <a:srgbClr val="0000FF"/>
                </a:solidFill>
              </a:rPr>
              <a:t>ill full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95600" y="5892224"/>
            <a:ext cx="106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discharge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t</a:t>
            </a:r>
            <a:r>
              <a:rPr lang="en-US" sz="1600" dirty="0" smtClean="0">
                <a:solidFill>
                  <a:srgbClr val="0000FF"/>
                </a:solidFill>
              </a:rPr>
              <a:t>ill empty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73815"/>
          <a:stretch/>
        </p:blipFill>
        <p:spPr>
          <a:xfrm>
            <a:off x="2133600" y="2493946"/>
            <a:ext cx="4114800" cy="162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144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8001000" cy="4343400"/>
          </a:xfrm>
        </p:spPr>
        <p:txBody>
          <a:bodyPr/>
          <a:lstStyle/>
          <a:p>
            <a:pPr lvl="1"/>
            <a:endParaRPr lang="en-US" sz="700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Optimal storage placement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Continuous network model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Structural properties</a:t>
            </a:r>
          </a:p>
          <a:p>
            <a:pPr marL="471439" lvl="1" indent="0">
              <a:buNone/>
            </a:pPr>
            <a:endParaRPr lang="en-US" sz="3000" dirty="0" smtClean="0"/>
          </a:p>
          <a:p>
            <a:pPr marL="0" indent="0">
              <a:buNone/>
            </a:pPr>
            <a:r>
              <a:rPr lang="en-US" dirty="0" smtClean="0"/>
              <a:t>Power flow solution </a:t>
            </a:r>
          </a:p>
          <a:p>
            <a:pPr lvl="1"/>
            <a:r>
              <a:rPr lang="en-US" dirty="0" smtClean="0"/>
              <a:t>Monotone operators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contraction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contraction</a:t>
            </a:r>
            <a:endParaRPr lang="en-US" sz="2000" dirty="0" smtClean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738009" y="6223725"/>
            <a:ext cx="4891391" cy="405675"/>
            <a:chOff x="838200" y="6169532"/>
            <a:chExt cx="5473702" cy="507094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69061" y="6184403"/>
              <a:ext cx="1208425" cy="413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38200" y="6169532"/>
              <a:ext cx="401718" cy="42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6109" y="6240247"/>
              <a:ext cx="941747" cy="35782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2253" y="6196923"/>
              <a:ext cx="434408" cy="43247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9600" y="6172200"/>
              <a:ext cx="457200" cy="4572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16502" y="6227557"/>
              <a:ext cx="1295400" cy="449069"/>
            </a:xfrm>
            <a:prstGeom prst="rect">
              <a:avLst/>
            </a:prstGeom>
          </p:spPr>
        </p:pic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222635"/>
              </p:ext>
            </p:extLst>
          </p:nvPr>
        </p:nvGraphicFramePr>
        <p:xfrm>
          <a:off x="1752600" y="4267200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234" name="Equation" r:id="rId10" imgW="177800" imgH="203200" progId="Equation.3">
                  <p:embed/>
                </p:oleObj>
              </mc:Choice>
              <mc:Fallback>
                <p:oleObj name="Equation" r:id="rId10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52600" y="4267200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528579"/>
              </p:ext>
            </p:extLst>
          </p:nvPr>
        </p:nvGraphicFramePr>
        <p:xfrm>
          <a:off x="1752600" y="4724400"/>
          <a:ext cx="41751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235" name="Equation" r:id="rId12" imgW="190500" imgH="203200" progId="Equation.3">
                  <p:embed/>
                </p:oleObj>
              </mc:Choice>
              <mc:Fallback>
                <p:oleObj name="Equation" r:id="rId12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52600" y="4724400"/>
                        <a:ext cx="41751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4"/>
          <a:srcRect l="8939" r="9189"/>
          <a:stretch/>
        </p:blipFill>
        <p:spPr>
          <a:xfrm>
            <a:off x="8305800" y="3316360"/>
            <a:ext cx="669781" cy="8746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08925" y="3928646"/>
            <a:ext cx="1096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Dvijotham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9702" y="4267200"/>
            <a:ext cx="669198" cy="9144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300096" y="4919246"/>
            <a:ext cx="100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Chertkov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750242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Power flow models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95400" y="1447800"/>
            <a:ext cx="7315200" cy="3352800"/>
            <a:chOff x="990600" y="1447800"/>
            <a:chExt cx="7315200" cy="3352800"/>
          </a:xfrm>
        </p:grpSpPr>
        <p:cxnSp>
          <p:nvCxnSpPr>
            <p:cNvPr id="38" name="Straight Connector 37"/>
            <p:cNvCxnSpPr/>
            <p:nvPr/>
          </p:nvCxnSpPr>
          <p:spPr>
            <a:xfrm flipV="1">
              <a:off x="1905000" y="3276600"/>
              <a:ext cx="3200400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1905000" y="28956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105400" y="2895602"/>
              <a:ext cx="0" cy="380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113341" y="2514600"/>
              <a:ext cx="334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i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495800" y="2448580"/>
              <a:ext cx="365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>
                  <a:solidFill>
                    <a:prstClr val="black"/>
                  </a:solidFill>
                  <a:latin typeface="Times New Roman"/>
                  <a:cs typeface="Times New Roman"/>
                </a:rPr>
                <a:t>j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62800" y="2438400"/>
              <a:ext cx="38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k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14478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/>
            <p:cNvCxnSpPr/>
            <p:nvPr/>
          </p:nvCxnSpPr>
          <p:spPr>
            <a:xfrm>
              <a:off x="7162800" y="3505200"/>
              <a:ext cx="0" cy="914400"/>
            </a:xfrm>
            <a:prstGeom prst="line">
              <a:avLst/>
            </a:prstGeom>
            <a:ln w="76200" cmpd="sng"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/>
            <p:nvPr/>
          </p:nvGrpSpPr>
          <p:grpSpPr>
            <a:xfrm>
              <a:off x="48006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23622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/>
            <p:cNvGrpSpPr/>
            <p:nvPr/>
          </p:nvGrpSpPr>
          <p:grpSpPr>
            <a:xfrm>
              <a:off x="5486400" y="2895600"/>
              <a:ext cx="2362200" cy="381002"/>
              <a:chOff x="2590800" y="1676400"/>
              <a:chExt cx="3200400" cy="381002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V="1">
                <a:off x="2590800" y="2057400"/>
                <a:ext cx="3200400" cy="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2590800" y="1676400"/>
                <a:ext cx="0" cy="381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5791200" y="1676402"/>
                <a:ext cx="0" cy="38099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5438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/>
            <p:cNvCxnSpPr/>
            <p:nvPr/>
          </p:nvCxnSpPr>
          <p:spPr>
            <a:xfrm>
              <a:off x="5257800" y="4800600"/>
              <a:ext cx="2590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7800" y="2895600"/>
              <a:ext cx="0" cy="19049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7848600" y="4495800"/>
              <a:ext cx="0" cy="304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543800" y="4495800"/>
              <a:ext cx="762000" cy="0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600" y="1447800"/>
              <a:ext cx="746760" cy="6096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8800" y="1447800"/>
              <a:ext cx="752395" cy="609600"/>
            </a:xfrm>
            <a:prstGeom prst="rect">
              <a:avLst/>
            </a:prstGeom>
          </p:spPr>
        </p:pic>
      </p:grp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993903"/>
              </p:ext>
            </p:extLst>
          </p:nvPr>
        </p:nvGraphicFramePr>
        <p:xfrm>
          <a:off x="3533775" y="2819400"/>
          <a:ext cx="3905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297" name="Equation" r:id="rId6" imgW="177800" imgH="228600" progId="Equation.3">
                  <p:embed/>
                </p:oleObj>
              </mc:Choice>
              <mc:Fallback>
                <p:oleObj name="Equation" r:id="rId6" imgW="177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33775" y="2819400"/>
                        <a:ext cx="390525" cy="50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4419600" y="11546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dirty="0" smtClean="0">
                <a:solidFill>
                  <a:srgbClr val="0000FF"/>
                </a:solidFill>
              </a:rPr>
              <a:t>eal &amp; reactive power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32787"/>
              </p:ext>
            </p:extLst>
          </p:nvPr>
        </p:nvGraphicFramePr>
        <p:xfrm>
          <a:off x="5319713" y="1447800"/>
          <a:ext cx="33813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298" name="Equation" r:id="rId8" imgW="152400" imgH="228600" progId="Equation.3">
                  <p:embed/>
                </p:oleObj>
              </mc:Choice>
              <mc:Fallback>
                <p:oleObj name="Equation" r:id="rId8" imgW="152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19713" y="1447800"/>
                        <a:ext cx="338137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2895600" y="32766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onductance &amp; </a:t>
            </a:r>
            <a:r>
              <a:rPr lang="en-US" dirty="0" err="1" smtClean="0">
                <a:solidFill>
                  <a:srgbClr val="0000FF"/>
                </a:solidFill>
              </a:rPr>
              <a:t>susceptance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437912"/>
              </p:ext>
            </p:extLst>
          </p:nvPr>
        </p:nvGraphicFramePr>
        <p:xfrm>
          <a:off x="914400" y="3074988"/>
          <a:ext cx="338138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299" name="Equation" r:id="rId10" imgW="152400" imgH="215900" progId="Equation.3">
                  <p:embed/>
                </p:oleObj>
              </mc:Choice>
              <mc:Fallback>
                <p:oleObj name="Equation" r:id="rId10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4400" y="3074988"/>
                        <a:ext cx="338138" cy="47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457200" y="35052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v</a:t>
            </a:r>
            <a:r>
              <a:rPr lang="en-US" dirty="0" smtClean="0">
                <a:solidFill>
                  <a:srgbClr val="0000FF"/>
                </a:solidFill>
              </a:rPr>
              <a:t>oltage</a:t>
            </a:r>
          </a:p>
          <a:p>
            <a:pPr algn="ctr"/>
            <a:r>
              <a:rPr lang="en-US" dirty="0" err="1" smtClean="0">
                <a:solidFill>
                  <a:srgbClr val="0000FF"/>
                </a:solidFill>
              </a:rPr>
              <a:t>phasor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89820" y="4953000"/>
            <a:ext cx="7411180" cy="1654175"/>
            <a:chOff x="589820" y="4953000"/>
            <a:chExt cx="7411180" cy="1654175"/>
          </a:xfrm>
        </p:grpSpPr>
        <p:graphicFrame>
          <p:nvGraphicFramePr>
            <p:cNvPr id="4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96382618"/>
                </p:ext>
              </p:extLst>
            </p:nvPr>
          </p:nvGraphicFramePr>
          <p:xfrm>
            <a:off x="1135062" y="5486400"/>
            <a:ext cx="6865938" cy="1120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300" name="Equation" r:id="rId12" imgW="2476500" imgH="431800" progId="Equation.3">
                    <p:embed/>
                  </p:oleObj>
                </mc:Choice>
                <mc:Fallback>
                  <p:oleObj name="Equation" r:id="rId12" imgW="24765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135062" y="5486400"/>
                          <a:ext cx="6865938" cy="11207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589820" y="4953000"/>
              <a:ext cx="39821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Given </a:t>
              </a:r>
              <a:r>
                <a:rPr lang="en-US" sz="2800" i="1" dirty="0" smtClean="0">
                  <a:latin typeface="Times New Roman"/>
                  <a:cs typeface="Times New Roman"/>
                </a:rPr>
                <a:t>s</a:t>
              </a:r>
              <a:r>
                <a:rPr lang="en-US" sz="2400" dirty="0" smtClean="0"/>
                <a:t>, find </a:t>
              </a:r>
              <a:r>
                <a:rPr lang="en-US" sz="2800" i="1" dirty="0" smtClean="0">
                  <a:latin typeface="Times New Roman"/>
                  <a:cs typeface="Times New Roman"/>
                </a:rPr>
                <a:t>V</a:t>
              </a:r>
              <a:r>
                <a:rPr lang="en-US" sz="2400" dirty="0" smtClean="0"/>
                <a:t> that satisfies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072956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70801"/>
          <a:stretch/>
        </p:blipFill>
        <p:spPr>
          <a:xfrm>
            <a:off x="44647" y="5257800"/>
            <a:ext cx="9099353" cy="788610"/>
          </a:xfrm>
          <a:prstGeom prst="rect">
            <a:avLst/>
          </a:prstGeom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Power flow models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95400" y="1447800"/>
            <a:ext cx="7315200" cy="1828802"/>
            <a:chOff x="990600" y="1447800"/>
            <a:chExt cx="7315200" cy="1828802"/>
          </a:xfrm>
        </p:grpSpPr>
        <p:cxnSp>
          <p:nvCxnSpPr>
            <p:cNvPr id="38" name="Straight Connector 37"/>
            <p:cNvCxnSpPr/>
            <p:nvPr/>
          </p:nvCxnSpPr>
          <p:spPr>
            <a:xfrm flipV="1">
              <a:off x="1905000" y="3276600"/>
              <a:ext cx="3200400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1905000" y="28956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105400" y="2895602"/>
              <a:ext cx="0" cy="380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113341" y="2514600"/>
              <a:ext cx="334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i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495800" y="2448580"/>
              <a:ext cx="365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>
                  <a:solidFill>
                    <a:prstClr val="black"/>
                  </a:solidFill>
                  <a:latin typeface="Times New Roman"/>
                  <a:cs typeface="Times New Roman"/>
                </a:rPr>
                <a:t>j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62800" y="2438400"/>
              <a:ext cx="38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k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14478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48006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23622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/>
            <p:cNvGrpSpPr/>
            <p:nvPr/>
          </p:nvGrpSpPr>
          <p:grpSpPr>
            <a:xfrm>
              <a:off x="5486400" y="2895600"/>
              <a:ext cx="2362200" cy="381002"/>
              <a:chOff x="2590800" y="1676400"/>
              <a:chExt cx="3200400" cy="381002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V="1">
                <a:off x="2590800" y="2057400"/>
                <a:ext cx="3200400" cy="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2590800" y="1676400"/>
                <a:ext cx="0" cy="381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5791200" y="1676402"/>
                <a:ext cx="0" cy="38099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5438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0600" y="1447800"/>
              <a:ext cx="746760" cy="6096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8800" y="1447800"/>
              <a:ext cx="752395" cy="609600"/>
            </a:xfrm>
            <a:prstGeom prst="rect">
              <a:avLst/>
            </a:prstGeom>
          </p:spPr>
        </p:pic>
      </p:grp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63013"/>
              </p:ext>
            </p:extLst>
          </p:nvPr>
        </p:nvGraphicFramePr>
        <p:xfrm>
          <a:off x="2894013" y="2819400"/>
          <a:ext cx="167163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237" name="Equation" r:id="rId7" imgW="762000" imgH="228600" progId="Equation.3">
                  <p:embed/>
                </p:oleObj>
              </mc:Choice>
              <mc:Fallback>
                <p:oleObj name="Equation" r:id="rId7" imgW="762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94013" y="2819400"/>
                        <a:ext cx="1671637" cy="50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4419600" y="11546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dirty="0" smtClean="0">
                <a:solidFill>
                  <a:srgbClr val="0000FF"/>
                </a:solidFill>
              </a:rPr>
              <a:t>eal &amp; reactive power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623816"/>
              </p:ext>
            </p:extLst>
          </p:nvPr>
        </p:nvGraphicFramePr>
        <p:xfrm>
          <a:off x="4672013" y="1447800"/>
          <a:ext cx="163353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238" name="Equation" r:id="rId9" imgW="736600" imgH="228600" progId="Equation.3">
                  <p:embed/>
                </p:oleObj>
              </mc:Choice>
              <mc:Fallback>
                <p:oleObj name="Equation" r:id="rId9" imgW="736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72013" y="1447800"/>
                        <a:ext cx="1633537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2895600" y="32766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onductance &amp; </a:t>
            </a:r>
            <a:r>
              <a:rPr lang="en-US" dirty="0" err="1" smtClean="0">
                <a:solidFill>
                  <a:srgbClr val="0000FF"/>
                </a:solidFill>
              </a:rPr>
              <a:t>susceptance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914747"/>
              </p:ext>
            </p:extLst>
          </p:nvPr>
        </p:nvGraphicFramePr>
        <p:xfrm>
          <a:off x="304800" y="3048000"/>
          <a:ext cx="1774826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239" name="Equation" r:id="rId11" imgW="800100" imgH="241300" progId="Equation.3">
                  <p:embed/>
                </p:oleObj>
              </mc:Choice>
              <mc:Fallback>
                <p:oleObj name="Equation" r:id="rId11" imgW="800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4800" y="3048000"/>
                        <a:ext cx="1774826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457200" y="35052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v</a:t>
            </a:r>
            <a:r>
              <a:rPr lang="en-US" dirty="0" smtClean="0">
                <a:solidFill>
                  <a:srgbClr val="0000FF"/>
                </a:solidFill>
              </a:rPr>
              <a:t>oltage</a:t>
            </a:r>
          </a:p>
          <a:p>
            <a:pPr algn="ctr"/>
            <a:r>
              <a:rPr lang="en-US" dirty="0" err="1" smtClean="0">
                <a:solidFill>
                  <a:srgbClr val="0000FF"/>
                </a:solidFill>
              </a:rPr>
              <a:t>phasor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-76200" y="4648200"/>
            <a:ext cx="5517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Given (</a:t>
            </a:r>
            <a:r>
              <a:rPr lang="en-US" sz="2800" i="1" dirty="0" err="1" smtClean="0">
                <a:latin typeface="Times New Roman"/>
                <a:cs typeface="Times New Roman"/>
              </a:rPr>
              <a:t>p,q</a:t>
            </a:r>
            <a:r>
              <a:rPr lang="en-US" sz="2400" dirty="0" smtClean="0"/>
              <a:t>), find (</a:t>
            </a:r>
            <a:r>
              <a:rPr lang="en-US" sz="2800" i="1" dirty="0" err="1" smtClean="0">
                <a:latin typeface="Times New Roman"/>
                <a:cs typeface="Times New Roman"/>
              </a:rPr>
              <a:t>V</a:t>
            </a:r>
            <a:r>
              <a:rPr lang="en-US" sz="2800" i="1" baseline="30000" dirty="0" err="1" smtClean="0">
                <a:latin typeface="Times New Roman"/>
                <a:cs typeface="Times New Roman"/>
              </a:rPr>
              <a:t>x</a:t>
            </a:r>
            <a:r>
              <a:rPr lang="en-US" sz="2800" i="1" dirty="0" smtClean="0">
                <a:latin typeface="Times New Roman"/>
                <a:cs typeface="Times New Roman"/>
              </a:rPr>
              <a:t>, </a:t>
            </a:r>
            <a:r>
              <a:rPr lang="en-US" sz="2800" i="1" dirty="0" err="1" smtClean="0">
                <a:latin typeface="Times New Roman"/>
                <a:cs typeface="Times New Roman"/>
              </a:rPr>
              <a:t>V</a:t>
            </a:r>
            <a:r>
              <a:rPr lang="en-US" sz="2800" i="1" baseline="30000" dirty="0" err="1" smtClean="0">
                <a:latin typeface="Times New Roman"/>
                <a:cs typeface="Times New Roman"/>
              </a:rPr>
              <a:t>y</a:t>
            </a:r>
            <a:r>
              <a:rPr lang="en-US" sz="2400" dirty="0" smtClean="0"/>
              <a:t>) that satisfies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352" y="6096000"/>
            <a:ext cx="9124648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705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Power flow models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95400" y="1447800"/>
            <a:ext cx="7315200" cy="1828802"/>
            <a:chOff x="990600" y="1447800"/>
            <a:chExt cx="7315200" cy="1828802"/>
          </a:xfrm>
        </p:grpSpPr>
        <p:cxnSp>
          <p:nvCxnSpPr>
            <p:cNvPr id="38" name="Straight Connector 37"/>
            <p:cNvCxnSpPr/>
            <p:nvPr/>
          </p:nvCxnSpPr>
          <p:spPr>
            <a:xfrm flipV="1">
              <a:off x="1905000" y="3276600"/>
              <a:ext cx="3200400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1905000" y="28956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105400" y="2895602"/>
              <a:ext cx="0" cy="380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113341" y="2514600"/>
              <a:ext cx="334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i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495800" y="2448580"/>
              <a:ext cx="365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>
                  <a:solidFill>
                    <a:prstClr val="black"/>
                  </a:solidFill>
                  <a:latin typeface="Times New Roman"/>
                  <a:cs typeface="Times New Roman"/>
                </a:rPr>
                <a:t>j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62800" y="2438400"/>
              <a:ext cx="38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k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14478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48006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23622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/>
            <p:cNvGrpSpPr/>
            <p:nvPr/>
          </p:nvGrpSpPr>
          <p:grpSpPr>
            <a:xfrm>
              <a:off x="5486400" y="2895600"/>
              <a:ext cx="2362200" cy="381002"/>
              <a:chOff x="2590800" y="1676400"/>
              <a:chExt cx="3200400" cy="381002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V="1">
                <a:off x="2590800" y="2057400"/>
                <a:ext cx="3200400" cy="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2590800" y="1676400"/>
                <a:ext cx="0" cy="381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5791200" y="1676402"/>
                <a:ext cx="0" cy="38099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5438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600" y="1447800"/>
              <a:ext cx="746760" cy="6096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8800" y="1447800"/>
              <a:ext cx="752395" cy="609600"/>
            </a:xfrm>
            <a:prstGeom prst="rect">
              <a:avLst/>
            </a:prstGeom>
          </p:spPr>
        </p:pic>
      </p:grp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31544"/>
              </p:ext>
            </p:extLst>
          </p:nvPr>
        </p:nvGraphicFramePr>
        <p:xfrm>
          <a:off x="2894013" y="2819400"/>
          <a:ext cx="167163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" name="Equation" r:id="rId6" imgW="762000" imgH="228600" progId="Equation.3">
                  <p:embed/>
                </p:oleObj>
              </mc:Choice>
              <mc:Fallback>
                <p:oleObj name="Equation" r:id="rId6" imgW="762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94013" y="2819400"/>
                        <a:ext cx="1671637" cy="50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4419600" y="11546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dirty="0" smtClean="0">
                <a:solidFill>
                  <a:srgbClr val="0000FF"/>
                </a:solidFill>
              </a:rPr>
              <a:t>eal &amp; reactive power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195750"/>
              </p:ext>
            </p:extLst>
          </p:nvPr>
        </p:nvGraphicFramePr>
        <p:xfrm>
          <a:off x="4672013" y="1447800"/>
          <a:ext cx="163353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" name="Equation" r:id="rId8" imgW="736600" imgH="228600" progId="Equation.3">
                  <p:embed/>
                </p:oleObj>
              </mc:Choice>
              <mc:Fallback>
                <p:oleObj name="Equation" r:id="rId8" imgW="736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72013" y="1447800"/>
                        <a:ext cx="1633537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2895600" y="32766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onductance &amp; </a:t>
            </a:r>
            <a:r>
              <a:rPr lang="en-US" dirty="0" err="1" smtClean="0">
                <a:solidFill>
                  <a:srgbClr val="0000FF"/>
                </a:solidFill>
              </a:rPr>
              <a:t>susceptance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92003"/>
              </p:ext>
            </p:extLst>
          </p:nvPr>
        </p:nvGraphicFramePr>
        <p:xfrm>
          <a:off x="473075" y="3033713"/>
          <a:ext cx="1436688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" name="Equation" r:id="rId10" imgW="647700" imgH="254000" progId="Equation.3">
                  <p:embed/>
                </p:oleObj>
              </mc:Choice>
              <mc:Fallback>
                <p:oleObj name="Equation" r:id="rId10" imgW="6477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3075" y="3033713"/>
                        <a:ext cx="1436688" cy="5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457200" y="3505200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v</a:t>
            </a:r>
            <a:r>
              <a:rPr lang="en-US" dirty="0" smtClean="0">
                <a:solidFill>
                  <a:srgbClr val="0000FF"/>
                </a:solidFill>
              </a:rPr>
              <a:t>oltage</a:t>
            </a:r>
          </a:p>
          <a:p>
            <a:pPr algn="ctr"/>
            <a:r>
              <a:rPr lang="en-US" dirty="0" err="1" smtClean="0">
                <a:solidFill>
                  <a:srgbClr val="0000FF"/>
                </a:solidFill>
              </a:rPr>
              <a:t>phasor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11987" y="4567535"/>
            <a:ext cx="8721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 polar form (can be </a:t>
            </a:r>
            <a:r>
              <a:rPr lang="en-US" sz="2400" dirty="0" err="1" smtClean="0"/>
              <a:t>reparametrized</a:t>
            </a:r>
            <a:r>
              <a:rPr lang="en-US" sz="2400" dirty="0" smtClean="0"/>
              <a:t> into quadratic equations):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" y="4953000"/>
            <a:ext cx="7810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63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Motivation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066800"/>
            <a:ext cx="7772400" cy="5638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Storage on distribution network</a:t>
            </a:r>
          </a:p>
          <a:p>
            <a:pPr lvl="1"/>
            <a:r>
              <a:rPr lang="en-US" sz="2000" dirty="0" smtClean="0"/>
              <a:t>Useful for renewable/DG integration</a:t>
            </a:r>
          </a:p>
          <a:p>
            <a:pPr lvl="1"/>
            <a:r>
              <a:rPr lang="en-US" sz="2000" dirty="0" smtClean="0"/>
              <a:t>CA mandates</a:t>
            </a:r>
          </a:p>
          <a:p>
            <a:pPr lvl="2"/>
            <a:r>
              <a:rPr lang="en-US" sz="1800" dirty="0" smtClean="0"/>
              <a:t>RPS: 33% by 2020, 50% by 2030</a:t>
            </a:r>
          </a:p>
          <a:p>
            <a:pPr lvl="2">
              <a:buClr>
                <a:srgbClr val="CC0000"/>
              </a:buClr>
            </a:pPr>
            <a:r>
              <a:rPr lang="en-US" sz="1800" dirty="0" smtClean="0">
                <a:solidFill>
                  <a:srgbClr val="000000"/>
                </a:solidFill>
              </a:rPr>
              <a:t>3 </a:t>
            </a:r>
            <a:r>
              <a:rPr lang="en-US" sz="1800" dirty="0">
                <a:solidFill>
                  <a:srgbClr val="000000"/>
                </a:solidFill>
              </a:rPr>
              <a:t>IOUs </a:t>
            </a:r>
            <a:r>
              <a:rPr lang="en-US" sz="1800" dirty="0" smtClean="0">
                <a:solidFill>
                  <a:srgbClr val="000000"/>
                </a:solidFill>
              </a:rPr>
              <a:t>to deploy </a:t>
            </a:r>
            <a:r>
              <a:rPr lang="en-US" sz="1800" dirty="0">
                <a:solidFill>
                  <a:srgbClr val="000000"/>
                </a:solidFill>
              </a:rPr>
              <a:t>1.3GW battery by </a:t>
            </a:r>
            <a:r>
              <a:rPr lang="en-US" sz="1800" dirty="0" smtClean="0">
                <a:solidFill>
                  <a:srgbClr val="000000"/>
                </a:solidFill>
              </a:rPr>
              <a:t>2020</a:t>
            </a:r>
          </a:p>
          <a:p>
            <a:pPr lvl="3">
              <a:buClr>
                <a:srgbClr val="CC0000"/>
              </a:buClr>
            </a:pPr>
            <a:r>
              <a:rPr lang="en-US" sz="1400" dirty="0" smtClean="0">
                <a:solidFill>
                  <a:srgbClr val="000000"/>
                </a:solidFill>
              </a:rPr>
              <a:t>At least ½ owned by IOUs</a:t>
            </a:r>
          </a:p>
          <a:p>
            <a:pPr lvl="3">
              <a:buClr>
                <a:srgbClr val="CC0000"/>
              </a:buClr>
            </a:pPr>
            <a:endParaRPr lang="en-US" sz="1400" dirty="0" smtClean="0"/>
          </a:p>
          <a:p>
            <a:pPr marL="0" indent="0">
              <a:buNone/>
            </a:pPr>
            <a:r>
              <a:rPr lang="en-US" sz="2400" dirty="0" smtClean="0"/>
              <a:t>Design question: ideal deployment ?</a:t>
            </a:r>
          </a:p>
          <a:p>
            <a:pPr lvl="1"/>
            <a:r>
              <a:rPr lang="en-US" sz="2000" dirty="0" smtClean="0"/>
              <a:t>Where to place and how to size</a:t>
            </a:r>
          </a:p>
          <a:p>
            <a:pPr lvl="1"/>
            <a:r>
              <a:rPr lang="en-US" sz="2000" dirty="0" smtClean="0"/>
              <a:t>... to minimize line loss</a:t>
            </a:r>
            <a:endParaRPr lang="en-US" sz="2000" dirty="0"/>
          </a:p>
          <a:p>
            <a:pPr lvl="1">
              <a:buClr>
                <a:srgbClr val="CC0000"/>
              </a:buClr>
            </a:pPr>
            <a:r>
              <a:rPr lang="en-US" sz="2000" dirty="0" smtClean="0">
                <a:solidFill>
                  <a:srgbClr val="000000"/>
                </a:solidFill>
              </a:rPr>
              <a:t>... assuming</a:t>
            </a:r>
          </a:p>
          <a:p>
            <a:pPr lvl="2">
              <a:buClr>
                <a:srgbClr val="CC0000"/>
              </a:buClr>
            </a:pPr>
            <a:r>
              <a:rPr lang="en-US" sz="1800" dirty="0" smtClean="0"/>
              <a:t>no </a:t>
            </a:r>
            <a:r>
              <a:rPr lang="en-US" sz="1800" dirty="0"/>
              <a:t>other constraints </a:t>
            </a:r>
            <a:r>
              <a:rPr lang="en-US" sz="1100" dirty="0"/>
              <a:t>such as real estate</a:t>
            </a:r>
          </a:p>
          <a:p>
            <a:pPr lvl="2">
              <a:buClr>
                <a:srgbClr val="CC0000"/>
              </a:buClr>
            </a:pPr>
            <a:r>
              <a:rPr lang="en-US" sz="1800" dirty="0">
                <a:solidFill>
                  <a:srgbClr val="000000"/>
                </a:solidFill>
              </a:rPr>
              <a:t>o</a:t>
            </a:r>
            <a:r>
              <a:rPr lang="en-US" sz="1800" dirty="0" smtClean="0">
                <a:solidFill>
                  <a:srgbClr val="000000"/>
                </a:solidFill>
              </a:rPr>
              <a:t>ptimal charging/discharging operation</a:t>
            </a:r>
          </a:p>
          <a:p>
            <a:pPr lvl="3">
              <a:buClr>
                <a:srgbClr val="CC0000"/>
              </a:buClr>
            </a:pPr>
            <a:endParaRPr lang="en-US" sz="1400" dirty="0"/>
          </a:p>
          <a:p>
            <a:pPr marL="471439" lvl="1" indent="0">
              <a:buClr>
                <a:srgbClr val="CC0000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226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flow solutions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914400" y="1447800"/>
            <a:ext cx="4024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Given </a:t>
            </a:r>
            <a:r>
              <a:rPr lang="en-US" sz="2800" i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/>
              <a:t>, find </a:t>
            </a:r>
            <a:r>
              <a:rPr lang="en-US" sz="28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/>
              <a:t> that satisfies</a:t>
            </a:r>
            <a:endParaRPr lang="en-US" sz="2400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969542"/>
              </p:ext>
            </p:extLst>
          </p:nvPr>
        </p:nvGraphicFramePr>
        <p:xfrm>
          <a:off x="2819400" y="2216150"/>
          <a:ext cx="151288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836" name="Equation" r:id="rId4" imgW="546100" imgH="203200" progId="Equation.3">
                  <p:embed/>
                </p:oleObj>
              </mc:Choice>
              <mc:Fallback>
                <p:oleObj name="Equation" r:id="rId4" imgW="546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9400" y="2216150"/>
                        <a:ext cx="1512888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908564"/>
              </p:ext>
            </p:extLst>
          </p:nvPr>
        </p:nvGraphicFramePr>
        <p:xfrm>
          <a:off x="1966913" y="2971800"/>
          <a:ext cx="161448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837" name="Equation" r:id="rId6" imgW="584200" imgH="215900" progId="Equation.3">
                  <p:embed/>
                </p:oleObj>
              </mc:Choice>
              <mc:Fallback>
                <p:oleObj name="Equation" r:id="rId6" imgW="584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66913" y="2971800"/>
                        <a:ext cx="1614487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914400" y="3043535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                      </a:t>
            </a:r>
            <a:r>
              <a:rPr lang="en-US" sz="2400" dirty="0" smtClean="0"/>
              <a:t>and                            is </a:t>
            </a:r>
            <a:r>
              <a:rPr lang="en-US" sz="2400" dirty="0" smtClean="0">
                <a:solidFill>
                  <a:srgbClr val="0000FF"/>
                </a:solidFill>
              </a:rPr>
              <a:t>quadratic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819940"/>
              </p:ext>
            </p:extLst>
          </p:nvPr>
        </p:nvGraphicFramePr>
        <p:xfrm>
          <a:off x="4300538" y="2978150"/>
          <a:ext cx="2176462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838" name="Equation" r:id="rId8" imgW="787400" imgH="203200" progId="Equation.3">
                  <p:embed/>
                </p:oleObj>
              </mc:Choice>
              <mc:Fallback>
                <p:oleObj name="Equation" r:id="rId8" imgW="787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00538" y="2978150"/>
                        <a:ext cx="2176462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762000" y="1371600"/>
            <a:ext cx="7620000" cy="2286000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400" y="4648200"/>
            <a:ext cx="691919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ifferent power flow equations lead to different </a:t>
            </a:r>
            <a:r>
              <a:rPr lang="en-US" sz="2800" i="1" dirty="0" smtClean="0">
                <a:latin typeface="Times New Roman"/>
                <a:cs typeface="Times New Roman"/>
              </a:rPr>
              <a:t>F</a:t>
            </a:r>
            <a:endParaRPr lang="en-US" sz="2400" i="1" dirty="0" smtClean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Different solution properties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Different computational efficiencies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56648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flow solutions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914400" y="1447800"/>
            <a:ext cx="4024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Given </a:t>
            </a:r>
            <a:r>
              <a:rPr lang="en-US" sz="2800" i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/>
              <a:t>, find </a:t>
            </a:r>
            <a:r>
              <a:rPr lang="en-US" sz="28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/>
              <a:t> that satisfies</a:t>
            </a:r>
            <a:endParaRPr lang="en-US" sz="2400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885161"/>
              </p:ext>
            </p:extLst>
          </p:nvPr>
        </p:nvGraphicFramePr>
        <p:xfrm>
          <a:off x="2819400" y="2216150"/>
          <a:ext cx="151288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954" name="Equation" r:id="rId4" imgW="546100" imgH="203200" progId="Equation.3">
                  <p:embed/>
                </p:oleObj>
              </mc:Choice>
              <mc:Fallback>
                <p:oleObj name="Equation" r:id="rId4" imgW="546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9400" y="2216150"/>
                        <a:ext cx="1512888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620596"/>
              </p:ext>
            </p:extLst>
          </p:nvPr>
        </p:nvGraphicFramePr>
        <p:xfrm>
          <a:off x="1966913" y="2971800"/>
          <a:ext cx="161448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955" name="Equation" r:id="rId6" imgW="584200" imgH="215900" progId="Equation.3">
                  <p:embed/>
                </p:oleObj>
              </mc:Choice>
              <mc:Fallback>
                <p:oleObj name="Equation" r:id="rId6" imgW="584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66913" y="2971800"/>
                        <a:ext cx="1614487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914400" y="3043535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                      </a:t>
            </a:r>
            <a:r>
              <a:rPr lang="en-US" sz="2400" dirty="0" smtClean="0"/>
              <a:t>and                            is </a:t>
            </a:r>
            <a:r>
              <a:rPr lang="en-US" sz="2400" dirty="0" smtClean="0">
                <a:solidFill>
                  <a:srgbClr val="0000FF"/>
                </a:solidFill>
              </a:rPr>
              <a:t>quadratic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339119"/>
              </p:ext>
            </p:extLst>
          </p:nvPr>
        </p:nvGraphicFramePr>
        <p:xfrm>
          <a:off x="4300538" y="2978150"/>
          <a:ext cx="2176462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956" name="Equation" r:id="rId8" imgW="787400" imgH="203200" progId="Equation.3">
                  <p:embed/>
                </p:oleObj>
              </mc:Choice>
              <mc:Fallback>
                <p:oleObj name="Equation" r:id="rId8" imgW="787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00538" y="2978150"/>
                        <a:ext cx="2176462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914400" y="4578350"/>
            <a:ext cx="4991100" cy="1679575"/>
            <a:chOff x="914400" y="4578350"/>
            <a:chExt cx="4991100" cy="1679575"/>
          </a:xfrm>
        </p:grpSpPr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3374354"/>
                </p:ext>
              </p:extLst>
            </p:nvPr>
          </p:nvGraphicFramePr>
          <p:xfrm>
            <a:off x="1600200" y="4578350"/>
            <a:ext cx="105410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3957" name="Equation" r:id="rId10" imgW="381000" imgH="203200" progId="Equation.3">
                    <p:embed/>
                  </p:oleObj>
                </mc:Choice>
                <mc:Fallback>
                  <p:oleObj name="Equation" r:id="rId10" imgW="3810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600200" y="4578350"/>
                          <a:ext cx="1054100" cy="527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TextBox 26"/>
            <p:cNvSpPr txBox="1"/>
            <p:nvPr/>
          </p:nvSpPr>
          <p:spPr>
            <a:xfrm>
              <a:off x="914400" y="4578350"/>
              <a:ext cx="4800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Let                denote its </a:t>
              </a:r>
              <a:r>
                <a:rPr lang="en-US" sz="2400" dirty="0" err="1" smtClean="0"/>
                <a:t>Jacobian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939913"/>
                </p:ext>
              </p:extLst>
            </p:nvPr>
          </p:nvGraphicFramePr>
          <p:xfrm>
            <a:off x="2743200" y="5105400"/>
            <a:ext cx="3162300" cy="1152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3958" name="Equation" r:id="rId12" imgW="1143000" imgH="444500" progId="Equation.3">
                    <p:embed/>
                  </p:oleObj>
                </mc:Choice>
                <mc:Fallback>
                  <p:oleObj name="Equation" r:id="rId12" imgW="1143000" imgH="444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743200" y="5105400"/>
                          <a:ext cx="3162300" cy="1152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8"/>
          <p:cNvSpPr/>
          <p:nvPr/>
        </p:nvSpPr>
        <p:spPr bwMode="auto">
          <a:xfrm>
            <a:off x="762000" y="1371600"/>
            <a:ext cx="7620000" cy="2286000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8374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flow solutions</a:t>
            </a:r>
            <a:endParaRPr lang="en-US" sz="2400" dirty="0"/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838200" y="1066800"/>
            <a:ext cx="7924800" cy="5638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Classical algorithms</a:t>
            </a:r>
          </a:p>
          <a:p>
            <a:pPr lvl="1"/>
            <a:r>
              <a:rPr lang="en-US" sz="2000" dirty="0" smtClean="0"/>
              <a:t>Newton-</a:t>
            </a:r>
            <a:r>
              <a:rPr lang="en-US" sz="2000" dirty="0" err="1" smtClean="0"/>
              <a:t>Raphson</a:t>
            </a:r>
            <a:r>
              <a:rPr lang="en-US" sz="2000" dirty="0" smtClean="0"/>
              <a:t>, Gauss-Seidel, …</a:t>
            </a:r>
          </a:p>
          <a:p>
            <a:pPr lvl="1"/>
            <a:r>
              <a:rPr lang="en-US" sz="2000" dirty="0" smtClean="0"/>
              <a:t>Advantage: simple</a:t>
            </a:r>
          </a:p>
          <a:p>
            <a:pPr lvl="1"/>
            <a:r>
              <a:rPr lang="en-US" sz="2000" dirty="0" smtClean="0"/>
              <a:t>No guarantee: convergence, solution with desired properties, or all solutions</a:t>
            </a:r>
          </a:p>
          <a:p>
            <a:pPr marL="0" indent="0">
              <a:buNone/>
            </a:pPr>
            <a:endParaRPr lang="en-US" sz="700" dirty="0"/>
          </a:p>
          <a:p>
            <a:pPr marL="0" indent="0">
              <a:buNone/>
            </a:pPr>
            <a:r>
              <a:rPr lang="en-US" dirty="0" err="1" smtClean="0"/>
              <a:t>Homotopy</a:t>
            </a:r>
            <a:r>
              <a:rPr lang="en-US" dirty="0" smtClean="0"/>
              <a:t>-based algorithms</a:t>
            </a:r>
            <a:endParaRPr lang="en-US" sz="1200" dirty="0" smtClean="0"/>
          </a:p>
          <a:p>
            <a:pPr lvl="1"/>
            <a:r>
              <a:rPr lang="en-US" sz="2000" dirty="0" smtClean="0"/>
              <a:t>Can find all PF solutions</a:t>
            </a:r>
          </a:p>
          <a:p>
            <a:pPr lvl="1"/>
            <a:r>
              <a:rPr lang="en-US" sz="2000" dirty="0" smtClean="0"/>
              <a:t>Computationally very expensive</a:t>
            </a:r>
          </a:p>
          <a:p>
            <a:pPr marL="0" indent="0">
              <a:buNone/>
            </a:pPr>
            <a:endParaRPr lang="en-US" sz="700" dirty="0"/>
          </a:p>
          <a:p>
            <a:pPr marL="0" indent="0">
              <a:buNone/>
            </a:pPr>
            <a:r>
              <a:rPr lang="en-US" dirty="0" smtClean="0"/>
              <a:t>Ours: compromise of 2 methods</a:t>
            </a:r>
            <a:endParaRPr lang="en-US" sz="2400" dirty="0"/>
          </a:p>
          <a:p>
            <a:pPr lvl="1"/>
            <a:r>
              <a:rPr lang="en-US" sz="2000" dirty="0" smtClean="0"/>
              <a:t>Characterize PF solution region with </a:t>
            </a:r>
            <a:r>
              <a:rPr lang="en-US" sz="2000" dirty="0" smtClean="0">
                <a:solidFill>
                  <a:srgbClr val="0000FF"/>
                </a:solidFill>
              </a:rPr>
              <a:t>desirable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properties</a:t>
            </a:r>
            <a:r>
              <a:rPr lang="en-US" sz="2000" dirty="0" smtClean="0"/>
              <a:t> (operation regime)</a:t>
            </a:r>
          </a:p>
          <a:p>
            <a:pPr lvl="1"/>
            <a:r>
              <a:rPr lang="en-US" sz="2000" dirty="0" smtClean="0"/>
              <a:t>Prove there is at most one solution in the region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Fast computation </a:t>
            </a:r>
            <a:r>
              <a:rPr lang="en-US" sz="2000" dirty="0" smtClean="0"/>
              <a:t>to find the unique solution if exists or certify none exists in the region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79060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6400800" cy="4953000"/>
          </a:xfrm>
        </p:spPr>
        <p:txBody>
          <a:bodyPr/>
          <a:lstStyle/>
          <a:p>
            <a:pPr lvl="1"/>
            <a:endParaRPr lang="en-US" sz="700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marL="471439" lvl="1" indent="0">
              <a:buNone/>
            </a:pPr>
            <a:endParaRPr lang="en-US" sz="3000" dirty="0" smtClean="0"/>
          </a:p>
          <a:p>
            <a:pPr marL="0" indent="0">
              <a:buNone/>
            </a:pPr>
            <a:r>
              <a:rPr lang="en-US" dirty="0" smtClean="0"/>
              <a:t>Contractive operator method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contraction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contraction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371600" y="6256345"/>
            <a:ext cx="6400800" cy="609600"/>
            <a:chOff x="838200" y="6019800"/>
            <a:chExt cx="7162800" cy="762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3000" y="6019800"/>
              <a:ext cx="1136489" cy="762000"/>
            </a:xfrm>
            <a:prstGeom prst="rect">
              <a:avLst/>
            </a:prstGeom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69061" y="6184403"/>
              <a:ext cx="1208425" cy="413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38200" y="6169532"/>
              <a:ext cx="401718" cy="42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06109" y="6240247"/>
              <a:ext cx="941747" cy="35782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2200" y="6172200"/>
              <a:ext cx="403203" cy="40591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82253" y="6196923"/>
              <a:ext cx="434408" cy="43247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19600" y="6172200"/>
              <a:ext cx="457200" cy="4572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05600" y="6172200"/>
              <a:ext cx="1295400" cy="449069"/>
            </a:xfrm>
            <a:prstGeom prst="rect">
              <a:avLst/>
            </a:prstGeom>
          </p:spPr>
        </p:pic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083005"/>
              </p:ext>
            </p:extLst>
          </p:nvPr>
        </p:nvGraphicFramePr>
        <p:xfrm>
          <a:off x="1752600" y="2982913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212" name="Equation" r:id="rId12" imgW="177800" imgH="203200" progId="Equation.3">
                  <p:embed/>
                </p:oleObj>
              </mc:Choice>
              <mc:Fallback>
                <p:oleObj name="Equation" r:id="rId12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52600" y="2982913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854466"/>
              </p:ext>
            </p:extLst>
          </p:nvPr>
        </p:nvGraphicFramePr>
        <p:xfrm>
          <a:off x="1752600" y="3363913"/>
          <a:ext cx="41751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213" name="Equation" r:id="rId14" imgW="190500" imgH="203200" progId="Equation.3">
                  <p:embed/>
                </p:oleObj>
              </mc:Choice>
              <mc:Fallback>
                <p:oleObj name="Equation" r:id="rId14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52600" y="3363913"/>
                        <a:ext cx="41751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30626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r>
              <a:rPr lang="en-US" dirty="0"/>
              <a:t> </a:t>
            </a:r>
            <a:r>
              <a:rPr lang="en-US" dirty="0" smtClean="0"/>
              <a:t>contraction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914400" y="1143000"/>
            <a:ext cx="7696200" cy="3063875"/>
            <a:chOff x="914400" y="1143000"/>
            <a:chExt cx="7696200" cy="3063875"/>
          </a:xfrm>
        </p:grpSpPr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5811664"/>
                </p:ext>
              </p:extLst>
            </p:nvPr>
          </p:nvGraphicFramePr>
          <p:xfrm>
            <a:off x="1358900" y="3048000"/>
            <a:ext cx="100330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2905" name="Equation" r:id="rId4" imgW="381000" imgH="203200" progId="Equation.3">
                    <p:embed/>
                  </p:oleObj>
                </mc:Choice>
                <mc:Fallback>
                  <p:oleObj name="Equation" r:id="rId4" imgW="3810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358900" y="3048000"/>
                          <a:ext cx="1003300" cy="527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914400" y="1143000"/>
              <a:ext cx="7696200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Let                be nonempty, closed, convex, over which </a:t>
              </a:r>
            </a:p>
            <a:p>
              <a:endParaRPr lang="en-US" sz="2400" dirty="0">
                <a:solidFill>
                  <a:srgbClr val="0000FF"/>
                </a:solidFill>
              </a:endParaRPr>
            </a:p>
            <a:p>
              <a:pPr marL="514350" indent="-514350">
                <a:buFont typeface="+mj-lt"/>
                <a:buAutoNum type="arabicPeriod"/>
              </a:pPr>
              <a:r>
                <a:rPr lang="en-US" sz="2800" i="1" dirty="0" smtClean="0">
                  <a:latin typeface="Times New Roman"/>
                  <a:cs typeface="Times New Roman"/>
                </a:rPr>
                <a:t>   </a:t>
              </a:r>
              <a:r>
                <a:rPr lang="en-US" sz="2400" dirty="0" smtClean="0"/>
                <a:t>         is    </a:t>
              </a:r>
              <a:r>
                <a:rPr lang="en-US" sz="2400" dirty="0"/>
                <a:t>-</a:t>
              </a:r>
              <a:r>
                <a:rPr lang="en-US" sz="2400" dirty="0">
                  <a:solidFill>
                    <a:srgbClr val="0000FF"/>
                  </a:solidFill>
                </a:rPr>
                <a:t>strongly </a:t>
              </a:r>
              <a:r>
                <a:rPr lang="en-US" sz="2400" dirty="0" smtClean="0">
                  <a:solidFill>
                    <a:srgbClr val="0000FF"/>
                  </a:solidFill>
                </a:rPr>
                <a:t>positive definite, </a:t>
              </a:r>
              <a:r>
                <a:rPr lang="en-US" sz="2400" dirty="0" smtClean="0"/>
                <a:t>i.e.</a:t>
              </a:r>
              <a:endParaRPr lang="en-US" sz="2400" dirty="0">
                <a:solidFill>
                  <a:srgbClr val="0000FF"/>
                </a:solidFill>
              </a:endParaRPr>
            </a:p>
            <a:p>
              <a:endParaRPr lang="en-US" sz="2400" dirty="0" smtClean="0">
                <a:solidFill>
                  <a:srgbClr val="0000FF"/>
                </a:solidFill>
              </a:endParaRPr>
            </a:p>
            <a:p>
              <a:pPr marL="342900" indent="-342900">
                <a:buFont typeface="Arial"/>
                <a:buChar char="•"/>
              </a:pPr>
              <a:endParaRPr lang="en-US" sz="2400" dirty="0">
                <a:solidFill>
                  <a:srgbClr val="0000FF"/>
                </a:solidFill>
              </a:endParaRPr>
            </a:p>
            <a:p>
              <a:pPr marL="514350" indent="-514350">
                <a:buFont typeface="+mj-lt"/>
                <a:buAutoNum type="arabicPeriod"/>
              </a:pPr>
              <a:r>
                <a:rPr lang="en-US" sz="2800" i="1" dirty="0" smtClean="0">
                  <a:latin typeface="Times New Roman"/>
                  <a:cs typeface="Times New Roman"/>
                </a:rPr>
                <a:t>      </a:t>
              </a:r>
              <a:r>
                <a:rPr lang="en-US" sz="2400" dirty="0" smtClean="0"/>
                <a:t>       is  </a:t>
              </a:r>
              <a:r>
                <a:rPr lang="en-US" sz="2400" dirty="0" smtClean="0">
                  <a:solidFill>
                    <a:srgbClr val="0000FF"/>
                  </a:solidFill>
                </a:rPr>
                <a:t>   -bounded</a:t>
              </a:r>
              <a:r>
                <a:rPr lang="en-US" sz="2400" dirty="0" smtClean="0"/>
                <a:t>, i.e., 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0832525"/>
                </p:ext>
              </p:extLst>
            </p:nvPr>
          </p:nvGraphicFramePr>
          <p:xfrm>
            <a:off x="1524000" y="1143000"/>
            <a:ext cx="1160902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2906" name="Equation" r:id="rId6" imgW="508000" imgH="203200" progId="Equation.3">
                    <p:embed/>
                  </p:oleObj>
                </mc:Choice>
                <mc:Fallback>
                  <p:oleObj name="Equation" r:id="rId6" imgW="5080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524000" y="1143000"/>
                          <a:ext cx="1160902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5855730"/>
                </p:ext>
              </p:extLst>
            </p:nvPr>
          </p:nvGraphicFramePr>
          <p:xfrm>
            <a:off x="2481262" y="2362200"/>
            <a:ext cx="4148138" cy="625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2907" name="Equation" r:id="rId8" imgW="1574800" imgH="241300" progId="Equation.3">
                    <p:embed/>
                  </p:oleObj>
                </mc:Choice>
                <mc:Fallback>
                  <p:oleObj name="Equation" r:id="rId8" imgW="15748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481262" y="2362200"/>
                          <a:ext cx="4148138" cy="625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3227820"/>
                </p:ext>
              </p:extLst>
            </p:nvPr>
          </p:nvGraphicFramePr>
          <p:xfrm>
            <a:off x="2750392" y="1971675"/>
            <a:ext cx="297608" cy="390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2908" name="Equation" r:id="rId10" imgW="127000" imgH="177800" progId="Equation.3">
                    <p:embed/>
                  </p:oleObj>
                </mc:Choice>
                <mc:Fallback>
                  <p:oleObj name="Equation" r:id="rId10" imgW="1270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750392" y="1971675"/>
                          <a:ext cx="297608" cy="390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31125436"/>
                </p:ext>
              </p:extLst>
            </p:nvPr>
          </p:nvGraphicFramePr>
          <p:xfrm>
            <a:off x="2809875" y="3135313"/>
            <a:ext cx="390525" cy="446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2909" name="Equation" r:id="rId12" imgW="177800" imgH="203200" progId="Equation.3">
                    <p:embed/>
                  </p:oleObj>
                </mc:Choice>
                <mc:Fallback>
                  <p:oleObj name="Equation" r:id="rId12" imgW="1778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809875" y="3135313"/>
                          <a:ext cx="390525" cy="4460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0019255"/>
                </p:ext>
              </p:extLst>
            </p:nvPr>
          </p:nvGraphicFramePr>
          <p:xfrm>
            <a:off x="2819400" y="3581400"/>
            <a:ext cx="3644900" cy="625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2910" name="Equation" r:id="rId14" imgW="1384300" imgH="241300" progId="Equation.3">
                    <p:embed/>
                  </p:oleObj>
                </mc:Choice>
                <mc:Fallback>
                  <p:oleObj name="Equation" r:id="rId14" imgW="13843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819400" y="3581400"/>
                          <a:ext cx="3644900" cy="625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2180296"/>
                </p:ext>
              </p:extLst>
            </p:nvPr>
          </p:nvGraphicFramePr>
          <p:xfrm>
            <a:off x="1358900" y="1905000"/>
            <a:ext cx="100330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2911" name="Equation" r:id="rId16" imgW="381000" imgH="203200" progId="Equation.3">
                    <p:embed/>
                  </p:oleObj>
                </mc:Choice>
                <mc:Fallback>
                  <p:oleObj name="Equation" r:id="rId16" imgW="3810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358900" y="1905000"/>
                          <a:ext cx="1003300" cy="527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"/>
          <p:cNvGrpSpPr/>
          <p:nvPr/>
        </p:nvGrpSpPr>
        <p:grpSpPr>
          <a:xfrm>
            <a:off x="914400" y="4648200"/>
            <a:ext cx="5791200" cy="1384995"/>
            <a:chOff x="914400" y="4648200"/>
            <a:chExt cx="5791200" cy="1384995"/>
          </a:xfrm>
        </p:grpSpPr>
        <p:sp>
          <p:nvSpPr>
            <p:cNvPr id="13" name="TextBox 12"/>
            <p:cNvSpPr txBox="1"/>
            <p:nvPr/>
          </p:nvSpPr>
          <p:spPr>
            <a:xfrm>
              <a:off x="914400" y="4648200"/>
              <a:ext cx="5791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implying  </a:t>
              </a:r>
              <a:r>
                <a:rPr lang="en-US" sz="2800" i="1" dirty="0" smtClean="0">
                  <a:latin typeface="Times New Roman"/>
                  <a:cs typeface="Times New Roman"/>
                </a:rPr>
                <a:t>F</a:t>
              </a:r>
              <a:r>
                <a:rPr lang="en-US" sz="2400" dirty="0" smtClean="0"/>
                <a:t>  is over </a:t>
              </a:r>
              <a:r>
                <a:rPr lang="en-US" sz="2800" i="1" dirty="0" smtClean="0">
                  <a:latin typeface="Times New Roman"/>
                  <a:cs typeface="Times New Roman"/>
                </a:rPr>
                <a:t>D</a:t>
              </a:r>
              <a:endParaRPr lang="en-US" sz="2400" i="1" dirty="0" smtClean="0">
                <a:latin typeface="Times New Roman"/>
                <a:cs typeface="Times New Roman"/>
              </a:endParaRPr>
            </a:p>
            <a:p>
              <a:endParaRPr lang="en-US" sz="800" dirty="0">
                <a:solidFill>
                  <a:srgbClr val="0000FF"/>
                </a:solidFill>
              </a:endParaRPr>
            </a:p>
            <a:p>
              <a:pPr marL="342900" indent="-342900">
                <a:buFont typeface="Arial"/>
                <a:buChar char="•"/>
              </a:pPr>
              <a:r>
                <a:rPr lang="en-US" sz="2400" dirty="0" smtClean="0"/>
                <a:t>   </a:t>
              </a:r>
              <a:r>
                <a:rPr lang="en-US" sz="2400" dirty="0">
                  <a:solidFill>
                    <a:srgbClr val="0000FF"/>
                  </a:solidFill>
                </a:rPr>
                <a:t>-strongly </a:t>
              </a:r>
              <a:r>
                <a:rPr lang="en-US" sz="2400" dirty="0" smtClean="0">
                  <a:solidFill>
                    <a:srgbClr val="0000FF"/>
                  </a:solidFill>
                </a:rPr>
                <a:t>monotone</a:t>
              </a:r>
              <a:endParaRPr lang="en-US" sz="2400" dirty="0">
                <a:solidFill>
                  <a:srgbClr val="0000FF"/>
                </a:solidFill>
              </a:endParaRPr>
            </a:p>
            <a:p>
              <a:pPr marL="342900" indent="-342900">
                <a:buFont typeface="Arial"/>
                <a:buChar char="•"/>
              </a:pPr>
              <a:r>
                <a:rPr lang="en-US" sz="2400" dirty="0" smtClean="0"/>
                <a:t>   </a:t>
              </a:r>
              <a:r>
                <a:rPr lang="en-US" sz="2400" dirty="0" smtClean="0">
                  <a:solidFill>
                    <a:srgbClr val="0000FF"/>
                  </a:solidFill>
                </a:rPr>
                <a:t>-</a:t>
              </a:r>
              <a:r>
                <a:rPr lang="en-US" sz="2400" dirty="0" err="1" smtClean="0">
                  <a:solidFill>
                    <a:srgbClr val="0000FF"/>
                  </a:solidFill>
                </a:rPr>
                <a:t>Lipschitz</a:t>
              </a:r>
              <a:r>
                <a:rPr lang="en-US" sz="2400" dirty="0"/>
                <a:t> </a:t>
              </a:r>
              <a:r>
                <a:rPr lang="en-US" sz="2400" dirty="0" smtClean="0"/>
                <a:t>(because </a:t>
              </a:r>
              <a:r>
                <a:rPr lang="en-US" sz="2400" i="1" dirty="0" smtClean="0">
                  <a:latin typeface="Times New Roman"/>
                  <a:cs typeface="Times New Roman"/>
                </a:rPr>
                <a:t>F</a:t>
              </a:r>
              <a:r>
                <a:rPr lang="en-US" sz="2400" dirty="0" smtClean="0"/>
                <a:t> is quadratic) 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84991818"/>
                </p:ext>
              </p:extLst>
            </p:nvPr>
          </p:nvGraphicFramePr>
          <p:xfrm>
            <a:off x="1302592" y="5248275"/>
            <a:ext cx="297608" cy="390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2912" name="Equation" r:id="rId17" imgW="127000" imgH="177800" progId="Equation.3">
                    <p:embed/>
                  </p:oleObj>
                </mc:Choice>
                <mc:Fallback>
                  <p:oleObj name="Equation" r:id="rId17" imgW="1270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302592" y="5248275"/>
                          <a:ext cx="297608" cy="390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8885473"/>
                </p:ext>
              </p:extLst>
            </p:nvPr>
          </p:nvGraphicFramePr>
          <p:xfrm>
            <a:off x="1336675" y="5638800"/>
            <a:ext cx="306388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2913" name="Equation" r:id="rId18" imgW="139700" imgH="165100" progId="Equation.3">
                    <p:embed/>
                  </p:oleObj>
                </mc:Choice>
                <mc:Fallback>
                  <p:oleObj name="Equation" r:id="rId18" imgW="1397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336675" y="5638800"/>
                          <a:ext cx="306388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896375"/>
              </p:ext>
            </p:extLst>
          </p:nvPr>
        </p:nvGraphicFramePr>
        <p:xfrm>
          <a:off x="914400" y="381310"/>
          <a:ext cx="533400" cy="609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2914" name="Equation" r:id="rId20" imgW="177800" imgH="203200" progId="Equation.3">
                  <p:embed/>
                </p:oleObj>
              </mc:Choice>
              <mc:Fallback>
                <p:oleObj name="Equation" r:id="rId20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4400" y="381310"/>
                        <a:ext cx="533400" cy="609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 bwMode="auto">
          <a:xfrm>
            <a:off x="914400" y="3124200"/>
            <a:ext cx="5715000" cy="1143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914400" y="5638800"/>
            <a:ext cx="5715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373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r>
              <a:rPr lang="en-US" dirty="0"/>
              <a:t> </a:t>
            </a:r>
            <a:r>
              <a:rPr lang="en-US" dirty="0" smtClean="0"/>
              <a:t>contraction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914400" y="1143000"/>
            <a:ext cx="7696200" cy="3063875"/>
            <a:chOff x="914400" y="1143000"/>
            <a:chExt cx="7696200" cy="3063875"/>
          </a:xfrm>
        </p:grpSpPr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9932815"/>
                </p:ext>
              </p:extLst>
            </p:nvPr>
          </p:nvGraphicFramePr>
          <p:xfrm>
            <a:off x="1358900" y="3048000"/>
            <a:ext cx="100330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1188" name="Equation" r:id="rId4" imgW="381000" imgH="203200" progId="Equation.3">
                    <p:embed/>
                  </p:oleObj>
                </mc:Choice>
                <mc:Fallback>
                  <p:oleObj name="Equation" r:id="rId4" imgW="3810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358900" y="3048000"/>
                          <a:ext cx="1003300" cy="527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914400" y="1143000"/>
              <a:ext cx="7696200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Let                be nonempty, closed, convex, over which </a:t>
              </a:r>
            </a:p>
            <a:p>
              <a:endParaRPr lang="en-US" sz="2400" dirty="0">
                <a:solidFill>
                  <a:srgbClr val="0000FF"/>
                </a:solidFill>
              </a:endParaRPr>
            </a:p>
            <a:p>
              <a:pPr marL="514350" indent="-514350">
                <a:buFont typeface="+mj-lt"/>
                <a:buAutoNum type="arabicPeriod"/>
              </a:pPr>
              <a:r>
                <a:rPr lang="en-US" sz="2800" i="1" dirty="0" smtClean="0">
                  <a:latin typeface="Times New Roman"/>
                  <a:cs typeface="Times New Roman"/>
                </a:rPr>
                <a:t>   </a:t>
              </a:r>
              <a:r>
                <a:rPr lang="en-US" sz="2400" dirty="0" smtClean="0"/>
                <a:t>         is    </a:t>
              </a:r>
              <a:r>
                <a:rPr lang="en-US" sz="2400" dirty="0"/>
                <a:t>-</a:t>
              </a:r>
              <a:r>
                <a:rPr lang="en-US" sz="2400" dirty="0">
                  <a:solidFill>
                    <a:srgbClr val="0000FF"/>
                  </a:solidFill>
                </a:rPr>
                <a:t>strongly </a:t>
              </a:r>
              <a:r>
                <a:rPr lang="en-US" sz="2400" dirty="0" smtClean="0">
                  <a:solidFill>
                    <a:srgbClr val="0000FF"/>
                  </a:solidFill>
                </a:rPr>
                <a:t>positive definite, </a:t>
              </a:r>
              <a:r>
                <a:rPr lang="en-US" sz="2400" dirty="0" smtClean="0"/>
                <a:t>i.e.</a:t>
              </a:r>
              <a:endParaRPr lang="en-US" sz="2400" dirty="0">
                <a:solidFill>
                  <a:srgbClr val="0000FF"/>
                </a:solidFill>
              </a:endParaRPr>
            </a:p>
            <a:p>
              <a:endParaRPr lang="en-US" sz="2400" dirty="0" smtClean="0">
                <a:solidFill>
                  <a:srgbClr val="0000FF"/>
                </a:solidFill>
              </a:endParaRPr>
            </a:p>
            <a:p>
              <a:pPr marL="342900" indent="-342900">
                <a:buFont typeface="Arial"/>
                <a:buChar char="•"/>
              </a:pPr>
              <a:endParaRPr lang="en-US" sz="2400" dirty="0">
                <a:solidFill>
                  <a:srgbClr val="0000FF"/>
                </a:solidFill>
              </a:endParaRPr>
            </a:p>
            <a:p>
              <a:pPr marL="514350" indent="-514350">
                <a:buFont typeface="+mj-lt"/>
                <a:buAutoNum type="arabicPeriod"/>
              </a:pPr>
              <a:r>
                <a:rPr lang="en-US" sz="2800" i="1" dirty="0" smtClean="0">
                  <a:latin typeface="Times New Roman"/>
                  <a:cs typeface="Times New Roman"/>
                </a:rPr>
                <a:t>      </a:t>
              </a:r>
              <a:r>
                <a:rPr lang="en-US" sz="2400" dirty="0" smtClean="0"/>
                <a:t>       is  </a:t>
              </a:r>
              <a:r>
                <a:rPr lang="en-US" sz="2400" dirty="0" smtClean="0">
                  <a:solidFill>
                    <a:srgbClr val="0000FF"/>
                  </a:solidFill>
                </a:rPr>
                <a:t>   -bounded</a:t>
              </a:r>
              <a:r>
                <a:rPr lang="en-US" sz="2400" dirty="0" smtClean="0"/>
                <a:t>, i.e., 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4987388"/>
                </p:ext>
              </p:extLst>
            </p:nvPr>
          </p:nvGraphicFramePr>
          <p:xfrm>
            <a:off x="1524000" y="1143000"/>
            <a:ext cx="1160902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1189" name="Equation" r:id="rId6" imgW="508000" imgH="203200" progId="Equation.3">
                    <p:embed/>
                  </p:oleObj>
                </mc:Choice>
                <mc:Fallback>
                  <p:oleObj name="Equation" r:id="rId6" imgW="5080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524000" y="1143000"/>
                          <a:ext cx="1160902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3924073"/>
                </p:ext>
              </p:extLst>
            </p:nvPr>
          </p:nvGraphicFramePr>
          <p:xfrm>
            <a:off x="2481262" y="2362200"/>
            <a:ext cx="4148138" cy="625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1190" name="Equation" r:id="rId8" imgW="1574800" imgH="241300" progId="Equation.3">
                    <p:embed/>
                  </p:oleObj>
                </mc:Choice>
                <mc:Fallback>
                  <p:oleObj name="Equation" r:id="rId8" imgW="15748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481262" y="2362200"/>
                          <a:ext cx="4148138" cy="625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5262155"/>
                </p:ext>
              </p:extLst>
            </p:nvPr>
          </p:nvGraphicFramePr>
          <p:xfrm>
            <a:off x="2750392" y="1971675"/>
            <a:ext cx="297608" cy="390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1191" name="Equation" r:id="rId10" imgW="127000" imgH="177800" progId="Equation.3">
                    <p:embed/>
                  </p:oleObj>
                </mc:Choice>
                <mc:Fallback>
                  <p:oleObj name="Equation" r:id="rId10" imgW="1270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750392" y="1971675"/>
                          <a:ext cx="297608" cy="390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6044531"/>
                </p:ext>
              </p:extLst>
            </p:nvPr>
          </p:nvGraphicFramePr>
          <p:xfrm>
            <a:off x="2809875" y="3135313"/>
            <a:ext cx="390525" cy="446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1192" name="Equation" r:id="rId12" imgW="177800" imgH="203200" progId="Equation.3">
                    <p:embed/>
                  </p:oleObj>
                </mc:Choice>
                <mc:Fallback>
                  <p:oleObj name="Equation" r:id="rId12" imgW="1778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809875" y="3135313"/>
                          <a:ext cx="390525" cy="4460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788829"/>
                </p:ext>
              </p:extLst>
            </p:nvPr>
          </p:nvGraphicFramePr>
          <p:xfrm>
            <a:off x="2819400" y="3581400"/>
            <a:ext cx="3644900" cy="625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1193" name="Equation" r:id="rId14" imgW="1384300" imgH="241300" progId="Equation.3">
                    <p:embed/>
                  </p:oleObj>
                </mc:Choice>
                <mc:Fallback>
                  <p:oleObj name="Equation" r:id="rId14" imgW="13843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819400" y="3581400"/>
                          <a:ext cx="3644900" cy="625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8592875"/>
                </p:ext>
              </p:extLst>
            </p:nvPr>
          </p:nvGraphicFramePr>
          <p:xfrm>
            <a:off x="1358900" y="1905000"/>
            <a:ext cx="100330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1194" name="Equation" r:id="rId16" imgW="381000" imgH="203200" progId="Equation.3">
                    <p:embed/>
                  </p:oleObj>
                </mc:Choice>
                <mc:Fallback>
                  <p:oleObj name="Equation" r:id="rId16" imgW="3810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358900" y="1905000"/>
                          <a:ext cx="1003300" cy="527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"/>
          <p:cNvGrpSpPr/>
          <p:nvPr/>
        </p:nvGrpSpPr>
        <p:grpSpPr>
          <a:xfrm>
            <a:off x="914400" y="4648200"/>
            <a:ext cx="5791200" cy="1384995"/>
            <a:chOff x="914400" y="4648200"/>
            <a:chExt cx="5791200" cy="1384995"/>
          </a:xfrm>
        </p:grpSpPr>
        <p:sp>
          <p:nvSpPr>
            <p:cNvPr id="13" name="TextBox 12"/>
            <p:cNvSpPr txBox="1"/>
            <p:nvPr/>
          </p:nvSpPr>
          <p:spPr>
            <a:xfrm>
              <a:off x="914400" y="4648200"/>
              <a:ext cx="5791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implying  </a:t>
              </a:r>
              <a:r>
                <a:rPr lang="en-US" sz="2800" i="1" dirty="0" smtClean="0">
                  <a:latin typeface="Times New Roman"/>
                  <a:cs typeface="Times New Roman"/>
                </a:rPr>
                <a:t>F</a:t>
              </a:r>
              <a:r>
                <a:rPr lang="en-US" sz="2400" dirty="0" smtClean="0"/>
                <a:t>  is over </a:t>
              </a:r>
              <a:r>
                <a:rPr lang="en-US" sz="2800" i="1" dirty="0" smtClean="0">
                  <a:latin typeface="Times New Roman"/>
                  <a:cs typeface="Times New Roman"/>
                </a:rPr>
                <a:t>D</a:t>
              </a:r>
              <a:endParaRPr lang="en-US" sz="2400" i="1" dirty="0" smtClean="0">
                <a:latin typeface="Times New Roman"/>
                <a:cs typeface="Times New Roman"/>
              </a:endParaRPr>
            </a:p>
            <a:p>
              <a:endParaRPr lang="en-US" sz="800" dirty="0">
                <a:solidFill>
                  <a:srgbClr val="0000FF"/>
                </a:solidFill>
              </a:endParaRPr>
            </a:p>
            <a:p>
              <a:pPr marL="342900" indent="-342900">
                <a:buFont typeface="Arial"/>
                <a:buChar char="•"/>
              </a:pPr>
              <a:r>
                <a:rPr lang="en-US" sz="2400" dirty="0" smtClean="0"/>
                <a:t>   </a:t>
              </a:r>
              <a:r>
                <a:rPr lang="en-US" sz="2400" dirty="0">
                  <a:solidFill>
                    <a:srgbClr val="0000FF"/>
                  </a:solidFill>
                </a:rPr>
                <a:t>-strongly </a:t>
              </a:r>
              <a:r>
                <a:rPr lang="en-US" sz="2400" dirty="0" smtClean="0">
                  <a:solidFill>
                    <a:srgbClr val="0000FF"/>
                  </a:solidFill>
                </a:rPr>
                <a:t>monotone</a:t>
              </a:r>
              <a:endParaRPr lang="en-US" sz="2400" dirty="0">
                <a:solidFill>
                  <a:srgbClr val="0000FF"/>
                </a:solidFill>
              </a:endParaRPr>
            </a:p>
            <a:p>
              <a:pPr marL="342900" indent="-342900">
                <a:buFont typeface="Arial"/>
                <a:buChar char="•"/>
              </a:pPr>
              <a:r>
                <a:rPr lang="en-US" sz="2400" dirty="0" smtClean="0"/>
                <a:t>   </a:t>
              </a:r>
              <a:r>
                <a:rPr lang="en-US" sz="2400" dirty="0" smtClean="0">
                  <a:solidFill>
                    <a:srgbClr val="0000FF"/>
                  </a:solidFill>
                </a:rPr>
                <a:t>-</a:t>
              </a:r>
              <a:r>
                <a:rPr lang="en-US" sz="2400" dirty="0" err="1" smtClean="0">
                  <a:solidFill>
                    <a:srgbClr val="0000FF"/>
                  </a:solidFill>
                </a:rPr>
                <a:t>Lipschitz</a:t>
              </a:r>
              <a:r>
                <a:rPr lang="en-US" sz="2400" dirty="0"/>
                <a:t> </a:t>
              </a:r>
              <a:r>
                <a:rPr lang="en-US" sz="2400" dirty="0" smtClean="0"/>
                <a:t>(because </a:t>
              </a:r>
              <a:r>
                <a:rPr lang="en-US" sz="2400" i="1" dirty="0" smtClean="0">
                  <a:latin typeface="Times New Roman"/>
                  <a:cs typeface="Times New Roman"/>
                </a:rPr>
                <a:t>F</a:t>
              </a:r>
              <a:r>
                <a:rPr lang="en-US" sz="2400" dirty="0" smtClean="0"/>
                <a:t> is quadratic) 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1032979"/>
                </p:ext>
              </p:extLst>
            </p:nvPr>
          </p:nvGraphicFramePr>
          <p:xfrm>
            <a:off x="1302592" y="5248275"/>
            <a:ext cx="297608" cy="390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1195" name="Equation" r:id="rId17" imgW="127000" imgH="177800" progId="Equation.3">
                    <p:embed/>
                  </p:oleObj>
                </mc:Choice>
                <mc:Fallback>
                  <p:oleObj name="Equation" r:id="rId17" imgW="1270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302592" y="5248275"/>
                          <a:ext cx="297608" cy="390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2924482"/>
                </p:ext>
              </p:extLst>
            </p:nvPr>
          </p:nvGraphicFramePr>
          <p:xfrm>
            <a:off x="1336675" y="5638800"/>
            <a:ext cx="306388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1196" name="Equation" r:id="rId18" imgW="139700" imgH="165100" progId="Equation.3">
                    <p:embed/>
                  </p:oleObj>
                </mc:Choice>
                <mc:Fallback>
                  <p:oleObj name="Equation" r:id="rId18" imgW="1397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336675" y="5638800"/>
                          <a:ext cx="306388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079838"/>
              </p:ext>
            </p:extLst>
          </p:nvPr>
        </p:nvGraphicFramePr>
        <p:xfrm>
          <a:off x="914400" y="381310"/>
          <a:ext cx="533400" cy="609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197" name="Equation" r:id="rId20" imgW="177800" imgH="203200" progId="Equation.3">
                  <p:embed/>
                </p:oleObj>
              </mc:Choice>
              <mc:Fallback>
                <p:oleObj name="Equation" r:id="rId20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4400" y="381310"/>
                        <a:ext cx="533400" cy="609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43731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914400" y="4724400"/>
            <a:ext cx="7620000" cy="137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</a:t>
            </a:r>
          </a:p>
          <a:p>
            <a:pPr lvl="1"/>
            <a:r>
              <a:rPr lang="en-US" dirty="0" smtClean="0"/>
              <a:t>There is at most one PF solution in </a:t>
            </a:r>
            <a:r>
              <a:rPr lang="en-US" sz="2800" i="1" dirty="0" smtClean="0">
                <a:latin typeface="Times New Roman"/>
                <a:cs typeface="Times New Roman"/>
              </a:rPr>
              <a:t>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8200" y="6172200"/>
            <a:ext cx="7556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h</a:t>
            </a:r>
            <a:r>
              <a:rPr lang="en-US" sz="2400" dirty="0" smtClean="0">
                <a:solidFill>
                  <a:srgbClr val="0000FF"/>
                </a:solidFill>
              </a:rPr>
              <a:t>ow to </a:t>
            </a:r>
            <a:r>
              <a:rPr lang="en-US" sz="2400" b="1" dirty="0" smtClean="0">
                <a:solidFill>
                  <a:srgbClr val="0000FF"/>
                </a:solidFill>
              </a:rPr>
              <a:t>efficiently</a:t>
            </a:r>
            <a:r>
              <a:rPr lang="en-US" sz="2400" dirty="0" smtClean="0">
                <a:solidFill>
                  <a:srgbClr val="0000FF"/>
                </a:solidFill>
              </a:rPr>
              <a:t> find it if exists, or certify otherwise ?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   </a:t>
            </a:r>
            <a:r>
              <a:rPr lang="en-US" dirty="0"/>
              <a:t> </a:t>
            </a:r>
            <a:r>
              <a:rPr lang="en-US" dirty="0" smtClean="0"/>
              <a:t>contraction</a:t>
            </a:r>
            <a:endParaRPr lang="en-US" sz="2400" dirty="0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773393"/>
              </p:ext>
            </p:extLst>
          </p:nvPr>
        </p:nvGraphicFramePr>
        <p:xfrm>
          <a:off x="914400" y="381310"/>
          <a:ext cx="533400" cy="609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770" name="Equation" r:id="rId4" imgW="177800" imgH="203200" progId="Equation.3">
                  <p:embed/>
                </p:oleObj>
              </mc:Choice>
              <mc:Fallback>
                <p:oleObj name="Equation" r:id="rId4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381310"/>
                        <a:ext cx="533400" cy="609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914400" y="1143000"/>
            <a:ext cx="7696200" cy="3063875"/>
            <a:chOff x="914400" y="1143000"/>
            <a:chExt cx="7696200" cy="3063875"/>
          </a:xfrm>
        </p:grpSpPr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7620262"/>
                </p:ext>
              </p:extLst>
            </p:nvPr>
          </p:nvGraphicFramePr>
          <p:xfrm>
            <a:off x="1358900" y="3048000"/>
            <a:ext cx="100330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3771" name="Equation" r:id="rId6" imgW="381000" imgH="203200" progId="Equation.3">
                    <p:embed/>
                  </p:oleObj>
                </mc:Choice>
                <mc:Fallback>
                  <p:oleObj name="Equation" r:id="rId6" imgW="3810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58900" y="3048000"/>
                          <a:ext cx="1003300" cy="527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TextBox 26"/>
            <p:cNvSpPr txBox="1"/>
            <p:nvPr/>
          </p:nvSpPr>
          <p:spPr>
            <a:xfrm>
              <a:off x="914400" y="1143000"/>
              <a:ext cx="7696200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Let                be nonempty, closed, convex, over which </a:t>
              </a:r>
            </a:p>
            <a:p>
              <a:endParaRPr lang="en-US" sz="2400" dirty="0">
                <a:solidFill>
                  <a:srgbClr val="0000FF"/>
                </a:solidFill>
              </a:endParaRPr>
            </a:p>
            <a:p>
              <a:pPr marL="514350" indent="-514350">
                <a:buFont typeface="+mj-lt"/>
                <a:buAutoNum type="arabicPeriod"/>
              </a:pPr>
              <a:r>
                <a:rPr lang="en-US" sz="2800" i="1" dirty="0" smtClean="0">
                  <a:latin typeface="Times New Roman"/>
                  <a:cs typeface="Times New Roman"/>
                </a:rPr>
                <a:t>   </a:t>
              </a:r>
              <a:r>
                <a:rPr lang="en-US" sz="2400" dirty="0" smtClean="0"/>
                <a:t>         is    </a:t>
              </a:r>
              <a:r>
                <a:rPr lang="en-US" sz="2400" dirty="0"/>
                <a:t>-</a:t>
              </a:r>
              <a:r>
                <a:rPr lang="en-US" sz="2400" dirty="0">
                  <a:solidFill>
                    <a:srgbClr val="0000FF"/>
                  </a:solidFill>
                </a:rPr>
                <a:t>strongly </a:t>
              </a:r>
              <a:r>
                <a:rPr lang="en-US" sz="2400" dirty="0" smtClean="0">
                  <a:solidFill>
                    <a:srgbClr val="0000FF"/>
                  </a:solidFill>
                </a:rPr>
                <a:t>positive definite, </a:t>
              </a:r>
              <a:r>
                <a:rPr lang="en-US" sz="2400" dirty="0" smtClean="0"/>
                <a:t>i.e.</a:t>
              </a:r>
              <a:endParaRPr lang="en-US" sz="2400" dirty="0">
                <a:solidFill>
                  <a:srgbClr val="0000FF"/>
                </a:solidFill>
              </a:endParaRPr>
            </a:p>
            <a:p>
              <a:endParaRPr lang="en-US" sz="2400" dirty="0" smtClean="0">
                <a:solidFill>
                  <a:srgbClr val="0000FF"/>
                </a:solidFill>
              </a:endParaRPr>
            </a:p>
            <a:p>
              <a:pPr marL="342900" indent="-342900">
                <a:buFont typeface="Arial"/>
                <a:buChar char="•"/>
              </a:pPr>
              <a:endParaRPr lang="en-US" sz="2400" dirty="0">
                <a:solidFill>
                  <a:srgbClr val="0000FF"/>
                </a:solidFill>
              </a:endParaRPr>
            </a:p>
            <a:p>
              <a:pPr marL="514350" indent="-514350">
                <a:buFont typeface="+mj-lt"/>
                <a:buAutoNum type="arabicPeriod"/>
              </a:pPr>
              <a:r>
                <a:rPr lang="en-US" sz="2800" i="1" dirty="0" smtClean="0">
                  <a:latin typeface="Times New Roman"/>
                  <a:cs typeface="Times New Roman"/>
                </a:rPr>
                <a:t>      </a:t>
              </a:r>
              <a:r>
                <a:rPr lang="en-US" sz="2400" dirty="0" smtClean="0"/>
                <a:t>       is  </a:t>
              </a:r>
              <a:r>
                <a:rPr lang="en-US" sz="2400" dirty="0" smtClean="0">
                  <a:solidFill>
                    <a:srgbClr val="0000FF"/>
                  </a:solidFill>
                </a:rPr>
                <a:t>   -bounded</a:t>
              </a:r>
              <a:r>
                <a:rPr lang="en-US" sz="2400" dirty="0" smtClean="0"/>
                <a:t>, i.e., 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60956361"/>
                </p:ext>
              </p:extLst>
            </p:nvPr>
          </p:nvGraphicFramePr>
          <p:xfrm>
            <a:off x="1524000" y="1143000"/>
            <a:ext cx="1160902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3772" name="Equation" r:id="rId8" imgW="508000" imgH="203200" progId="Equation.3">
                    <p:embed/>
                  </p:oleObj>
                </mc:Choice>
                <mc:Fallback>
                  <p:oleObj name="Equation" r:id="rId8" imgW="5080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524000" y="1143000"/>
                          <a:ext cx="1160902" cy="457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21481439"/>
                </p:ext>
              </p:extLst>
            </p:nvPr>
          </p:nvGraphicFramePr>
          <p:xfrm>
            <a:off x="2481262" y="2362200"/>
            <a:ext cx="4148138" cy="625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3773" name="Equation" r:id="rId10" imgW="1574800" imgH="241300" progId="Equation.3">
                    <p:embed/>
                  </p:oleObj>
                </mc:Choice>
                <mc:Fallback>
                  <p:oleObj name="Equation" r:id="rId10" imgW="15748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481262" y="2362200"/>
                          <a:ext cx="4148138" cy="625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9220448"/>
                </p:ext>
              </p:extLst>
            </p:nvPr>
          </p:nvGraphicFramePr>
          <p:xfrm>
            <a:off x="2750392" y="1971675"/>
            <a:ext cx="297608" cy="390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3774" name="Equation" r:id="rId12" imgW="127000" imgH="177800" progId="Equation.3">
                    <p:embed/>
                  </p:oleObj>
                </mc:Choice>
                <mc:Fallback>
                  <p:oleObj name="Equation" r:id="rId12" imgW="1270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750392" y="1971675"/>
                          <a:ext cx="297608" cy="390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3697182"/>
                </p:ext>
              </p:extLst>
            </p:nvPr>
          </p:nvGraphicFramePr>
          <p:xfrm>
            <a:off x="2809875" y="3135313"/>
            <a:ext cx="390525" cy="446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3775" name="Equation" r:id="rId14" imgW="177800" imgH="203200" progId="Equation.3">
                    <p:embed/>
                  </p:oleObj>
                </mc:Choice>
                <mc:Fallback>
                  <p:oleObj name="Equation" r:id="rId14" imgW="1778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809875" y="3135313"/>
                          <a:ext cx="390525" cy="4460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759298"/>
                </p:ext>
              </p:extLst>
            </p:nvPr>
          </p:nvGraphicFramePr>
          <p:xfrm>
            <a:off x="2819400" y="3581400"/>
            <a:ext cx="3644900" cy="625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3776" name="Equation" r:id="rId15" imgW="1384300" imgH="241300" progId="Equation.3">
                    <p:embed/>
                  </p:oleObj>
                </mc:Choice>
                <mc:Fallback>
                  <p:oleObj name="Equation" r:id="rId15" imgW="13843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2819400" y="3581400"/>
                          <a:ext cx="3644900" cy="625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20247336"/>
                </p:ext>
              </p:extLst>
            </p:nvPr>
          </p:nvGraphicFramePr>
          <p:xfrm>
            <a:off x="1358900" y="1905000"/>
            <a:ext cx="100330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3777" name="Equation" r:id="rId17" imgW="381000" imgH="203200" progId="Equation.3">
                    <p:embed/>
                  </p:oleObj>
                </mc:Choice>
                <mc:Fallback>
                  <p:oleObj name="Equation" r:id="rId17" imgW="3810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358900" y="1905000"/>
                          <a:ext cx="1003300" cy="527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48083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914400" y="2362200"/>
            <a:ext cx="7924800" cy="464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</a:t>
            </a:r>
          </a:p>
          <a:p>
            <a:pPr lvl="1"/>
            <a:r>
              <a:rPr lang="en-US" dirty="0" smtClean="0"/>
              <a:t>   is a contraction over    with rate </a:t>
            </a:r>
          </a:p>
          <a:p>
            <a:pPr marL="471439" lvl="1" indent="0">
              <a:spcAft>
                <a:spcPts val="1200"/>
              </a:spcAft>
              <a:buNone/>
            </a:pPr>
            <a:r>
              <a:rPr lang="en-US" dirty="0"/>
              <a:t>	</a:t>
            </a:r>
            <a:r>
              <a:rPr lang="en-US" dirty="0" smtClean="0"/>
              <a:t>and a unique fixed point 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If                then     is the unique PF solution in </a:t>
            </a:r>
            <a:r>
              <a:rPr lang="en-US" sz="2800" i="1" dirty="0" smtClean="0">
                <a:latin typeface="Times New Roman"/>
                <a:cs typeface="Times New Roman"/>
              </a:rPr>
              <a:t>D</a:t>
            </a:r>
            <a:endParaRPr lang="en-US" i="1" dirty="0" smtClean="0">
              <a:latin typeface="Times New Roman"/>
              <a:cs typeface="Times New Roman"/>
            </a:endParaRPr>
          </a:p>
          <a:p>
            <a:pPr lvl="1"/>
            <a:r>
              <a:rPr lang="en-US" dirty="0"/>
              <a:t> </a:t>
            </a:r>
            <a:r>
              <a:rPr lang="en-US" dirty="0" smtClean="0"/>
              <a:t> -</a:t>
            </a:r>
            <a:r>
              <a:rPr lang="en-US" dirty="0" err="1" smtClean="0"/>
              <a:t>approx</a:t>
            </a:r>
            <a:r>
              <a:rPr lang="en-US" dirty="0" smtClean="0"/>
              <a:t> solution can be computed in  </a:t>
            </a:r>
          </a:p>
          <a:p>
            <a:pPr lvl="1"/>
            <a:endParaRPr lang="en-US" dirty="0" smtClean="0"/>
          </a:p>
          <a:p>
            <a:pPr lvl="1">
              <a:spcAft>
                <a:spcPts val="1800"/>
              </a:spcAft>
            </a:pPr>
            <a:endParaRPr lang="en-US" sz="1800" dirty="0"/>
          </a:p>
          <a:p>
            <a:pPr lvl="1"/>
            <a:r>
              <a:rPr lang="en-US" dirty="0" smtClean="0"/>
              <a:t>Otherwise, there is no PF solution in 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14400" y="1143000"/>
            <a:ext cx="6858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   </a:t>
            </a:r>
            <a:r>
              <a:rPr lang="en-US" dirty="0"/>
              <a:t> </a:t>
            </a:r>
            <a:r>
              <a:rPr lang="en-US" dirty="0" smtClean="0"/>
              <a:t>contraction</a:t>
            </a:r>
            <a:endParaRPr lang="en-US" sz="24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773393"/>
              </p:ext>
            </p:extLst>
          </p:nvPr>
        </p:nvGraphicFramePr>
        <p:xfrm>
          <a:off x="914400" y="381310"/>
          <a:ext cx="533400" cy="609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947" name="Equation" r:id="rId4" imgW="177800" imgH="203200" progId="Equation.3">
                  <p:embed/>
                </p:oleObj>
              </mc:Choice>
              <mc:Fallback>
                <p:oleObj name="Equation" r:id="rId4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381310"/>
                        <a:ext cx="533400" cy="609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347746"/>
              </p:ext>
            </p:extLst>
          </p:nvPr>
        </p:nvGraphicFramePr>
        <p:xfrm>
          <a:off x="2438400" y="838200"/>
          <a:ext cx="4818063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948" name="Equation" r:id="rId6" imgW="1828800" imgH="431800" progId="Equation.3">
                  <p:embed/>
                </p:oleObj>
              </mc:Choice>
              <mc:Fallback>
                <p:oleObj name="Equation" r:id="rId6" imgW="182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38400" y="838200"/>
                        <a:ext cx="4818063" cy="1119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05931"/>
              </p:ext>
            </p:extLst>
          </p:nvPr>
        </p:nvGraphicFramePr>
        <p:xfrm>
          <a:off x="1860652" y="2900363"/>
          <a:ext cx="34914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949" name="Equation" r:id="rId8" imgW="139700" imgH="152400" progId="Equation.3">
                  <p:embed/>
                </p:oleObj>
              </mc:Choice>
              <mc:Fallback>
                <p:oleObj name="Equation" r:id="rId8" imgW="1397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60652" y="2900363"/>
                        <a:ext cx="349148" cy="37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867020"/>
              </p:ext>
            </p:extLst>
          </p:nvPr>
        </p:nvGraphicFramePr>
        <p:xfrm>
          <a:off x="5410200" y="2895600"/>
          <a:ext cx="381000" cy="34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950" name="Equation" r:id="rId10" imgW="165100" imgH="152400" progId="Equation.3">
                  <p:embed/>
                </p:oleObj>
              </mc:Choice>
              <mc:Fallback>
                <p:oleObj name="Equation" r:id="rId10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10200" y="2895600"/>
                        <a:ext cx="381000" cy="34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283"/>
              </p:ext>
            </p:extLst>
          </p:nvPr>
        </p:nvGraphicFramePr>
        <p:xfrm>
          <a:off x="5715000" y="3205163"/>
          <a:ext cx="468313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951" name="Equation" r:id="rId12" imgW="177800" imgH="203200" progId="Equation.3">
                  <p:embed/>
                </p:oleObj>
              </mc:Choice>
              <mc:Fallback>
                <p:oleObj name="Equation" r:id="rId12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15000" y="3205163"/>
                        <a:ext cx="468313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287759"/>
              </p:ext>
            </p:extLst>
          </p:nvPr>
        </p:nvGraphicFramePr>
        <p:xfrm>
          <a:off x="2209800" y="3810000"/>
          <a:ext cx="1563687" cy="725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952" name="Equation" r:id="rId14" imgW="622300" imgH="292100" progId="Equation.3">
                  <p:embed/>
                </p:oleObj>
              </mc:Choice>
              <mc:Fallback>
                <p:oleObj name="Equation" r:id="rId14" imgW="622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209800" y="3810000"/>
                        <a:ext cx="1563687" cy="725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2429"/>
              </p:ext>
            </p:extLst>
          </p:nvPr>
        </p:nvGraphicFramePr>
        <p:xfrm>
          <a:off x="4572000" y="3810000"/>
          <a:ext cx="468313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953" name="Equation" r:id="rId16" imgW="177800" imgH="203200" progId="Equation.3">
                  <p:embed/>
                </p:oleObj>
              </mc:Choice>
              <mc:Fallback>
                <p:oleObj name="Equation" r:id="rId1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72000" y="3810000"/>
                        <a:ext cx="468313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341024"/>
              </p:ext>
            </p:extLst>
          </p:nvPr>
        </p:nvGraphicFramePr>
        <p:xfrm>
          <a:off x="1905000" y="4953000"/>
          <a:ext cx="300038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954" name="Equation" r:id="rId17" imgW="114300" imgH="139700" progId="Equation.3">
                  <p:embed/>
                </p:oleObj>
              </mc:Choice>
              <mc:Fallback>
                <p:oleObj name="Equation" r:id="rId17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905000" y="4953000"/>
                        <a:ext cx="300038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972459"/>
              </p:ext>
            </p:extLst>
          </p:nvPr>
        </p:nvGraphicFramePr>
        <p:xfrm>
          <a:off x="1920875" y="5352726"/>
          <a:ext cx="3794125" cy="895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955" name="Equation" r:id="rId19" imgW="1968500" imgH="469900" progId="Equation.3">
                  <p:embed/>
                </p:oleObj>
              </mc:Choice>
              <mc:Fallback>
                <p:oleObj name="Equation" r:id="rId19" imgW="19685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920875" y="5352726"/>
                        <a:ext cx="3794125" cy="8956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5715000" y="5558135"/>
            <a:ext cx="2922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ixed point iterations</a:t>
            </a:r>
            <a:endParaRPr lang="en-US" sz="2400" dirty="0"/>
          </a:p>
        </p:txBody>
      </p:sp>
      <p:sp>
        <p:nvSpPr>
          <p:cNvPr id="43" name="Rectangle 42"/>
          <p:cNvSpPr/>
          <p:nvPr/>
        </p:nvSpPr>
        <p:spPr bwMode="auto">
          <a:xfrm>
            <a:off x="1371600" y="3810000"/>
            <a:ext cx="7696200" cy="2971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796451"/>
              </p:ext>
            </p:extLst>
          </p:nvPr>
        </p:nvGraphicFramePr>
        <p:xfrm>
          <a:off x="7239000" y="2692400"/>
          <a:ext cx="181292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956" name="Equation" r:id="rId21" imgW="736600" imgH="241300" progId="Equation.3">
                  <p:embed/>
                </p:oleObj>
              </mc:Choice>
              <mc:Fallback>
                <p:oleObj name="Equation" r:id="rId21" imgW="736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239000" y="2692400"/>
                        <a:ext cx="181292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43508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14400" y="1143000"/>
            <a:ext cx="6858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   </a:t>
            </a:r>
            <a:r>
              <a:rPr lang="en-US" dirty="0"/>
              <a:t> </a:t>
            </a:r>
            <a:r>
              <a:rPr lang="en-US" dirty="0" smtClean="0"/>
              <a:t>contraction</a:t>
            </a:r>
            <a:endParaRPr lang="en-US" sz="24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495692"/>
              </p:ext>
            </p:extLst>
          </p:nvPr>
        </p:nvGraphicFramePr>
        <p:xfrm>
          <a:off x="914400" y="381310"/>
          <a:ext cx="533400" cy="609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954" name="Equation" r:id="rId4" imgW="177800" imgH="203200" progId="Equation.3">
                  <p:embed/>
                </p:oleObj>
              </mc:Choice>
              <mc:Fallback>
                <p:oleObj name="Equation" r:id="rId4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381310"/>
                        <a:ext cx="533400" cy="609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770833"/>
              </p:ext>
            </p:extLst>
          </p:nvPr>
        </p:nvGraphicFramePr>
        <p:xfrm>
          <a:off x="2438400" y="838200"/>
          <a:ext cx="4818063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955" name="Equation" r:id="rId6" imgW="1828800" imgH="431800" progId="Equation.3">
                  <p:embed/>
                </p:oleObj>
              </mc:Choice>
              <mc:Fallback>
                <p:oleObj name="Equation" r:id="rId6" imgW="182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38400" y="838200"/>
                        <a:ext cx="4818063" cy="1119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914400" y="2362200"/>
            <a:ext cx="7924800" cy="464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</a:t>
            </a:r>
          </a:p>
          <a:p>
            <a:pPr lvl="1"/>
            <a:r>
              <a:rPr lang="en-US" dirty="0" smtClean="0"/>
              <a:t>   is a contraction over    with rate</a:t>
            </a:r>
          </a:p>
          <a:p>
            <a:pPr marL="471439" lvl="1" indent="0">
              <a:spcAft>
                <a:spcPts val="1200"/>
              </a:spcAft>
              <a:buNone/>
            </a:pPr>
            <a:r>
              <a:rPr lang="en-US" dirty="0"/>
              <a:t>	</a:t>
            </a:r>
            <a:r>
              <a:rPr lang="en-US" dirty="0" smtClean="0"/>
              <a:t>and a unique fixed point 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If                then     is the unique PF solution in </a:t>
            </a:r>
            <a:r>
              <a:rPr lang="en-US" sz="2800" i="1" dirty="0" smtClean="0">
                <a:latin typeface="Times New Roman"/>
                <a:cs typeface="Times New Roman"/>
              </a:rPr>
              <a:t>D</a:t>
            </a:r>
            <a:endParaRPr lang="en-US" i="1" dirty="0" smtClean="0">
              <a:latin typeface="Times New Roman"/>
              <a:cs typeface="Times New Roman"/>
            </a:endParaRPr>
          </a:p>
          <a:p>
            <a:pPr lvl="1"/>
            <a:r>
              <a:rPr lang="en-US" dirty="0"/>
              <a:t> </a:t>
            </a:r>
            <a:r>
              <a:rPr lang="en-US" dirty="0" smtClean="0"/>
              <a:t> -</a:t>
            </a:r>
            <a:r>
              <a:rPr lang="en-US" dirty="0" err="1" smtClean="0"/>
              <a:t>approx</a:t>
            </a:r>
            <a:r>
              <a:rPr lang="en-US" dirty="0" smtClean="0"/>
              <a:t> solution can be computed in  </a:t>
            </a:r>
          </a:p>
          <a:p>
            <a:pPr lvl="1"/>
            <a:endParaRPr lang="en-US" dirty="0" smtClean="0"/>
          </a:p>
          <a:p>
            <a:pPr lvl="1">
              <a:spcAft>
                <a:spcPts val="1800"/>
              </a:spcAft>
            </a:pPr>
            <a:endParaRPr lang="en-US" sz="1800" dirty="0"/>
          </a:p>
          <a:p>
            <a:pPr lvl="1"/>
            <a:r>
              <a:rPr lang="en-US" dirty="0" smtClean="0"/>
              <a:t>Otherwise, there is no PF solution in D</a:t>
            </a:r>
            <a:endParaRPr lang="en-US" dirty="0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572973"/>
              </p:ext>
            </p:extLst>
          </p:nvPr>
        </p:nvGraphicFramePr>
        <p:xfrm>
          <a:off x="1860652" y="2900363"/>
          <a:ext cx="34914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956" name="Equation" r:id="rId8" imgW="139700" imgH="152400" progId="Equation.3">
                  <p:embed/>
                </p:oleObj>
              </mc:Choice>
              <mc:Fallback>
                <p:oleObj name="Equation" r:id="rId8" imgW="1397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60652" y="2900363"/>
                        <a:ext cx="349148" cy="37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889553"/>
              </p:ext>
            </p:extLst>
          </p:nvPr>
        </p:nvGraphicFramePr>
        <p:xfrm>
          <a:off x="5410200" y="2895600"/>
          <a:ext cx="381000" cy="34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957" name="Equation" r:id="rId10" imgW="165100" imgH="152400" progId="Equation.3">
                  <p:embed/>
                </p:oleObj>
              </mc:Choice>
              <mc:Fallback>
                <p:oleObj name="Equation" r:id="rId10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10200" y="2895600"/>
                        <a:ext cx="381000" cy="34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466426"/>
              </p:ext>
            </p:extLst>
          </p:nvPr>
        </p:nvGraphicFramePr>
        <p:xfrm>
          <a:off x="5715000" y="3205163"/>
          <a:ext cx="468313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958" name="Equation" r:id="rId12" imgW="177800" imgH="203200" progId="Equation.3">
                  <p:embed/>
                </p:oleObj>
              </mc:Choice>
              <mc:Fallback>
                <p:oleObj name="Equation" r:id="rId12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15000" y="3205163"/>
                        <a:ext cx="468313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38992"/>
              </p:ext>
            </p:extLst>
          </p:nvPr>
        </p:nvGraphicFramePr>
        <p:xfrm>
          <a:off x="2209800" y="3810000"/>
          <a:ext cx="1563687" cy="725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959" name="Equation" r:id="rId14" imgW="622300" imgH="292100" progId="Equation.3">
                  <p:embed/>
                </p:oleObj>
              </mc:Choice>
              <mc:Fallback>
                <p:oleObj name="Equation" r:id="rId14" imgW="622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209800" y="3810000"/>
                        <a:ext cx="1563687" cy="725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992362"/>
              </p:ext>
            </p:extLst>
          </p:nvPr>
        </p:nvGraphicFramePr>
        <p:xfrm>
          <a:off x="4572000" y="3810000"/>
          <a:ext cx="468313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960" name="Equation" r:id="rId16" imgW="177800" imgH="203200" progId="Equation.3">
                  <p:embed/>
                </p:oleObj>
              </mc:Choice>
              <mc:Fallback>
                <p:oleObj name="Equation" r:id="rId1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72000" y="3810000"/>
                        <a:ext cx="468313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798485"/>
              </p:ext>
            </p:extLst>
          </p:nvPr>
        </p:nvGraphicFramePr>
        <p:xfrm>
          <a:off x="1905000" y="4953000"/>
          <a:ext cx="300038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961" name="Equation" r:id="rId17" imgW="114300" imgH="139700" progId="Equation.3">
                  <p:embed/>
                </p:oleObj>
              </mc:Choice>
              <mc:Fallback>
                <p:oleObj name="Equation" r:id="rId17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905000" y="4953000"/>
                        <a:ext cx="300038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 bwMode="auto">
          <a:xfrm>
            <a:off x="1371600" y="6248400"/>
            <a:ext cx="76962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363290"/>
              </p:ext>
            </p:extLst>
          </p:nvPr>
        </p:nvGraphicFramePr>
        <p:xfrm>
          <a:off x="1920875" y="5352726"/>
          <a:ext cx="3794125" cy="895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962" name="Equation" r:id="rId19" imgW="1968500" imgH="469900" progId="Equation.3">
                  <p:embed/>
                </p:oleObj>
              </mc:Choice>
              <mc:Fallback>
                <p:oleObj name="Equation" r:id="rId19" imgW="19685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920875" y="5352726"/>
                        <a:ext cx="3794125" cy="8956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5715000" y="5558135"/>
            <a:ext cx="2922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ixed point iterations</a:t>
            </a:r>
            <a:endParaRPr lang="en-US" sz="2400" dirty="0"/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796451"/>
              </p:ext>
            </p:extLst>
          </p:nvPr>
        </p:nvGraphicFramePr>
        <p:xfrm>
          <a:off x="7239000" y="2692400"/>
          <a:ext cx="181292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963" name="Equation" r:id="rId21" imgW="736600" imgH="241300" progId="Equation.3">
                  <p:embed/>
                </p:oleObj>
              </mc:Choice>
              <mc:Fallback>
                <p:oleObj name="Equation" r:id="rId21" imgW="736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239000" y="2692400"/>
                        <a:ext cx="181292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28108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14400" y="1143000"/>
            <a:ext cx="6858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914400" y="2362200"/>
            <a:ext cx="7924800" cy="464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</a:t>
            </a:r>
          </a:p>
          <a:p>
            <a:pPr lvl="1"/>
            <a:r>
              <a:rPr lang="en-US" dirty="0" smtClean="0"/>
              <a:t>   is a contraction over    with rate </a:t>
            </a:r>
          </a:p>
          <a:p>
            <a:pPr marL="471439" lvl="1" indent="0">
              <a:spcAft>
                <a:spcPts val="1200"/>
              </a:spcAft>
              <a:buNone/>
            </a:pPr>
            <a:r>
              <a:rPr lang="en-US" dirty="0"/>
              <a:t>	</a:t>
            </a:r>
            <a:r>
              <a:rPr lang="en-US" dirty="0" smtClean="0"/>
              <a:t>and a unique fixed point 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If                then     is the unique PF solution in </a:t>
            </a:r>
            <a:r>
              <a:rPr lang="en-US" sz="2800" i="1" dirty="0" smtClean="0">
                <a:latin typeface="Times New Roman"/>
                <a:cs typeface="Times New Roman"/>
              </a:rPr>
              <a:t>D</a:t>
            </a:r>
            <a:endParaRPr lang="en-US" i="1" dirty="0" smtClean="0">
              <a:latin typeface="Times New Roman"/>
              <a:cs typeface="Times New Roman"/>
            </a:endParaRPr>
          </a:p>
          <a:p>
            <a:pPr lvl="1"/>
            <a:r>
              <a:rPr lang="en-US" dirty="0"/>
              <a:t> </a:t>
            </a:r>
            <a:r>
              <a:rPr lang="en-US" dirty="0" smtClean="0"/>
              <a:t> -</a:t>
            </a:r>
            <a:r>
              <a:rPr lang="en-US" dirty="0" err="1" smtClean="0"/>
              <a:t>approx</a:t>
            </a:r>
            <a:r>
              <a:rPr lang="en-US" dirty="0" smtClean="0"/>
              <a:t> solution can be computed in  </a:t>
            </a:r>
          </a:p>
          <a:p>
            <a:pPr lvl="1"/>
            <a:endParaRPr lang="en-US" dirty="0" smtClean="0"/>
          </a:p>
          <a:p>
            <a:pPr lvl="1">
              <a:spcAft>
                <a:spcPts val="1800"/>
              </a:spcAft>
            </a:pPr>
            <a:endParaRPr lang="en-US" sz="1800" dirty="0"/>
          </a:p>
          <a:p>
            <a:pPr lvl="1"/>
            <a:r>
              <a:rPr lang="en-US" dirty="0" smtClean="0"/>
              <a:t>Otherwise, there is no PF solution in D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   </a:t>
            </a:r>
            <a:r>
              <a:rPr lang="en-US" dirty="0"/>
              <a:t> </a:t>
            </a:r>
            <a:r>
              <a:rPr lang="en-US" dirty="0" smtClean="0"/>
              <a:t>contraction</a:t>
            </a:r>
            <a:endParaRPr lang="en-US" sz="24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495692"/>
              </p:ext>
            </p:extLst>
          </p:nvPr>
        </p:nvGraphicFramePr>
        <p:xfrm>
          <a:off x="914400" y="381310"/>
          <a:ext cx="533400" cy="609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978" name="Equation" r:id="rId4" imgW="177800" imgH="203200" progId="Equation.3">
                  <p:embed/>
                </p:oleObj>
              </mc:Choice>
              <mc:Fallback>
                <p:oleObj name="Equation" r:id="rId4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381310"/>
                        <a:ext cx="533400" cy="609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770833"/>
              </p:ext>
            </p:extLst>
          </p:nvPr>
        </p:nvGraphicFramePr>
        <p:xfrm>
          <a:off x="2438400" y="838200"/>
          <a:ext cx="4818063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979" name="Equation" r:id="rId6" imgW="1828800" imgH="431800" progId="Equation.3">
                  <p:embed/>
                </p:oleObj>
              </mc:Choice>
              <mc:Fallback>
                <p:oleObj name="Equation" r:id="rId6" imgW="182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38400" y="838200"/>
                        <a:ext cx="4818063" cy="1119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755552"/>
              </p:ext>
            </p:extLst>
          </p:nvPr>
        </p:nvGraphicFramePr>
        <p:xfrm>
          <a:off x="1860652" y="2900363"/>
          <a:ext cx="34914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980" name="Equation" r:id="rId8" imgW="139700" imgH="152400" progId="Equation.3">
                  <p:embed/>
                </p:oleObj>
              </mc:Choice>
              <mc:Fallback>
                <p:oleObj name="Equation" r:id="rId8" imgW="1397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60652" y="2900363"/>
                        <a:ext cx="349148" cy="37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158703"/>
              </p:ext>
            </p:extLst>
          </p:nvPr>
        </p:nvGraphicFramePr>
        <p:xfrm>
          <a:off x="5410200" y="2895600"/>
          <a:ext cx="381000" cy="34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981" name="Equation" r:id="rId10" imgW="165100" imgH="152400" progId="Equation.3">
                  <p:embed/>
                </p:oleObj>
              </mc:Choice>
              <mc:Fallback>
                <p:oleObj name="Equation" r:id="rId10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10200" y="2895600"/>
                        <a:ext cx="381000" cy="34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579702"/>
              </p:ext>
            </p:extLst>
          </p:nvPr>
        </p:nvGraphicFramePr>
        <p:xfrm>
          <a:off x="5715000" y="3205163"/>
          <a:ext cx="468313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982" name="Equation" r:id="rId12" imgW="177800" imgH="203200" progId="Equation.3">
                  <p:embed/>
                </p:oleObj>
              </mc:Choice>
              <mc:Fallback>
                <p:oleObj name="Equation" r:id="rId12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15000" y="3205163"/>
                        <a:ext cx="468313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819284"/>
              </p:ext>
            </p:extLst>
          </p:nvPr>
        </p:nvGraphicFramePr>
        <p:xfrm>
          <a:off x="2209800" y="3810000"/>
          <a:ext cx="1563687" cy="725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983" name="Equation" r:id="rId14" imgW="622300" imgH="292100" progId="Equation.3">
                  <p:embed/>
                </p:oleObj>
              </mc:Choice>
              <mc:Fallback>
                <p:oleObj name="Equation" r:id="rId14" imgW="622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209800" y="3810000"/>
                        <a:ext cx="1563687" cy="725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577494"/>
              </p:ext>
            </p:extLst>
          </p:nvPr>
        </p:nvGraphicFramePr>
        <p:xfrm>
          <a:off x="4572000" y="3810000"/>
          <a:ext cx="468313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984" name="Equation" r:id="rId16" imgW="177800" imgH="203200" progId="Equation.3">
                  <p:embed/>
                </p:oleObj>
              </mc:Choice>
              <mc:Fallback>
                <p:oleObj name="Equation" r:id="rId1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72000" y="3810000"/>
                        <a:ext cx="468313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596124"/>
              </p:ext>
            </p:extLst>
          </p:nvPr>
        </p:nvGraphicFramePr>
        <p:xfrm>
          <a:off x="1905000" y="4953000"/>
          <a:ext cx="300038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985" name="Equation" r:id="rId17" imgW="114300" imgH="139700" progId="Equation.3">
                  <p:embed/>
                </p:oleObj>
              </mc:Choice>
              <mc:Fallback>
                <p:oleObj name="Equation" r:id="rId17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905000" y="4953000"/>
                        <a:ext cx="300038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547204"/>
              </p:ext>
            </p:extLst>
          </p:nvPr>
        </p:nvGraphicFramePr>
        <p:xfrm>
          <a:off x="1920875" y="5352726"/>
          <a:ext cx="3794125" cy="895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986" name="Equation" r:id="rId19" imgW="1968500" imgH="469900" progId="Equation.3">
                  <p:embed/>
                </p:oleObj>
              </mc:Choice>
              <mc:Fallback>
                <p:oleObj name="Equation" r:id="rId19" imgW="19685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920875" y="5352726"/>
                        <a:ext cx="3794125" cy="8956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15000" y="5558135"/>
            <a:ext cx="2922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ixed point iterations</a:t>
            </a:r>
            <a:endParaRPr lang="en-US" sz="2400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944552"/>
              </p:ext>
            </p:extLst>
          </p:nvPr>
        </p:nvGraphicFramePr>
        <p:xfrm>
          <a:off x="7239000" y="2692400"/>
          <a:ext cx="181292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987" name="Equation" r:id="rId21" imgW="736600" imgH="241300" progId="Equation.3">
                  <p:embed/>
                </p:oleObj>
              </mc:Choice>
              <mc:Fallback>
                <p:oleObj name="Equation" r:id="rId21" imgW="736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239000" y="2692400"/>
                        <a:ext cx="1812925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28108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Conclusion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447800"/>
            <a:ext cx="7772400" cy="5257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Interested in design guidelines</a:t>
            </a:r>
            <a:endParaRPr lang="en-US" sz="2400" dirty="0"/>
          </a:p>
          <a:p>
            <a:pPr lvl="1"/>
            <a:r>
              <a:rPr lang="en-US" sz="2000" dirty="0" smtClean="0"/>
              <a:t>Structural properties of optimal solution</a:t>
            </a:r>
          </a:p>
          <a:p>
            <a:pPr lvl="1"/>
            <a:endParaRPr lang="en-US" sz="2000" dirty="0"/>
          </a:p>
          <a:p>
            <a:pPr lvl="1"/>
            <a:endParaRPr lang="en-US" sz="1100" dirty="0"/>
          </a:p>
          <a:p>
            <a:pPr marL="33334" indent="0">
              <a:buClr>
                <a:srgbClr val="CC0000"/>
              </a:buClr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Placement and sizing</a:t>
            </a:r>
          </a:p>
          <a:p>
            <a:pPr marL="814339" lvl="1" indent="-342900">
              <a:buClr>
                <a:srgbClr val="CC0000"/>
              </a:buClr>
            </a:pPr>
            <a:r>
              <a:rPr lang="en-US" sz="2000" dirty="0" smtClean="0">
                <a:solidFill>
                  <a:srgbClr val="0000FF"/>
                </a:solidFill>
              </a:rPr>
              <a:t>(scaled) Monotone deployment is optimal</a:t>
            </a:r>
          </a:p>
          <a:p>
            <a:pPr marL="814339" lvl="1" indent="-342900">
              <a:buClr>
                <a:srgbClr val="CC0000"/>
              </a:buClr>
            </a:pPr>
            <a:endParaRPr lang="en-US" sz="2000" dirty="0">
              <a:solidFill>
                <a:srgbClr val="0000FF"/>
              </a:solidFill>
            </a:endParaRPr>
          </a:p>
          <a:p>
            <a:pPr marL="33334" indent="0">
              <a:buClr>
                <a:srgbClr val="CC0000"/>
              </a:buClr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Charging/discharging schedule</a:t>
            </a:r>
            <a:endParaRPr lang="en-US" sz="2400" dirty="0">
              <a:solidFill>
                <a:srgbClr val="0000FF"/>
              </a:solidFill>
            </a:endParaRPr>
          </a:p>
          <a:p>
            <a:pPr marL="814339" lvl="1" indent="-342900">
              <a:buClr>
                <a:srgbClr val="CC0000"/>
              </a:buClr>
            </a:pPr>
            <a:r>
              <a:rPr lang="en-US" sz="2000" dirty="0" smtClean="0">
                <a:solidFill>
                  <a:srgbClr val="0000FF"/>
                </a:solidFill>
              </a:rPr>
              <a:t>Always charge till full </a:t>
            </a:r>
            <a:r>
              <a:rPr lang="en-US" sz="1600" dirty="0" smtClean="0">
                <a:solidFill>
                  <a:srgbClr val="0000FF"/>
                </a:solidFill>
              </a:rPr>
              <a:t>(</a:t>
            </a:r>
            <a:r>
              <a:rPr lang="en-US" sz="1600" dirty="0">
                <a:solidFill>
                  <a:srgbClr val="0000FF"/>
                </a:solidFill>
              </a:rPr>
              <a:t>when generation is </a:t>
            </a:r>
            <a:r>
              <a:rPr lang="en-US" sz="1600" dirty="0" smtClean="0">
                <a:solidFill>
                  <a:srgbClr val="0000FF"/>
                </a:solidFill>
              </a:rPr>
              <a:t>highest)</a:t>
            </a:r>
          </a:p>
          <a:p>
            <a:pPr marL="814339" lvl="1" indent="-342900">
              <a:buClr>
                <a:srgbClr val="CC0000"/>
              </a:buClr>
            </a:pPr>
            <a:r>
              <a:rPr lang="en-US" sz="2000" dirty="0" smtClean="0">
                <a:solidFill>
                  <a:srgbClr val="0000FF"/>
                </a:solidFill>
              </a:rPr>
              <a:t>Always discharge till empty </a:t>
            </a:r>
            <a:r>
              <a:rPr lang="en-US" sz="1600" dirty="0">
                <a:solidFill>
                  <a:srgbClr val="0000FF"/>
                </a:solidFill>
              </a:rPr>
              <a:t>(when </a:t>
            </a:r>
            <a:r>
              <a:rPr lang="en-US" sz="1600" dirty="0" smtClean="0">
                <a:solidFill>
                  <a:srgbClr val="0000FF"/>
                </a:solidFill>
              </a:rPr>
              <a:t>demand is </a:t>
            </a:r>
            <a:r>
              <a:rPr lang="en-US" sz="1600" dirty="0">
                <a:solidFill>
                  <a:srgbClr val="0000FF"/>
                </a:solidFill>
              </a:rPr>
              <a:t>highest)</a:t>
            </a:r>
          </a:p>
          <a:p>
            <a:pPr marL="814339" lvl="1" indent="-342900">
              <a:buClr>
                <a:srgbClr val="CC0000"/>
              </a:buClr>
            </a:pPr>
            <a:endParaRPr lang="en-US" sz="2000" dirty="0">
              <a:solidFill>
                <a:srgbClr val="0000FF"/>
              </a:solidFill>
            </a:endParaRPr>
          </a:p>
          <a:p>
            <a:pPr marL="814339" lvl="1" indent="-342900">
              <a:buClr>
                <a:srgbClr val="CC0000"/>
              </a:buClr>
            </a:pP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2820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14400" y="1143000"/>
            <a:ext cx="6858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914400" y="2362200"/>
            <a:ext cx="8077200" cy="4495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u="sng" dirty="0" smtClean="0"/>
              <a:t>Application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Let      be desirable operation regime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 smtClean="0"/>
              <a:t>Compute     </a:t>
            </a:r>
            <a:r>
              <a:rPr lang="en-US" dirty="0" err="1" smtClean="0"/>
              <a:t>s.t.</a:t>
            </a:r>
            <a:r>
              <a:rPr lang="en-US" dirty="0" smtClean="0"/>
              <a:t>            </a:t>
            </a:r>
            <a:r>
              <a:rPr lang="en-US" dirty="0"/>
              <a:t>a</a:t>
            </a:r>
            <a:r>
              <a:rPr lang="en-US" dirty="0" smtClean="0"/>
              <a:t>nd         satisfies conditions 1 and 2 over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Compute 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If fixed point            then it is the unique desirable PF solution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Otherwise, there is no PF solution in 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Solution strategy</a:t>
            </a:r>
            <a:endParaRPr lang="en-US" sz="2400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600264"/>
              </p:ext>
            </p:extLst>
          </p:nvPr>
        </p:nvGraphicFramePr>
        <p:xfrm>
          <a:off x="2438400" y="838200"/>
          <a:ext cx="4818063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940" name="Equation" r:id="rId4" imgW="1828800" imgH="431800" progId="Equation.3">
                  <p:embed/>
                </p:oleObj>
              </mc:Choice>
              <mc:Fallback>
                <p:oleObj name="Equation" r:id="rId4" imgW="182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838200"/>
                        <a:ext cx="4818063" cy="1119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433393"/>
              </p:ext>
            </p:extLst>
          </p:nvPr>
        </p:nvGraphicFramePr>
        <p:xfrm>
          <a:off x="2514600" y="2819400"/>
          <a:ext cx="3810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941" name="Equation" r:id="rId6" imgW="165100" imgH="190500" progId="Equation.3">
                  <p:embed/>
                </p:oleObj>
              </mc:Choice>
              <mc:Fallback>
                <p:oleObj name="Equation" r:id="rId6" imgW="1651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14600" y="2819400"/>
                        <a:ext cx="3810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360924"/>
              </p:ext>
            </p:extLst>
          </p:nvPr>
        </p:nvGraphicFramePr>
        <p:xfrm>
          <a:off x="3352800" y="3538572"/>
          <a:ext cx="381000" cy="34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942" name="Equation" r:id="rId8" imgW="165100" imgH="152400" progId="Equation.3">
                  <p:embed/>
                </p:oleObj>
              </mc:Choice>
              <mc:Fallback>
                <p:oleObj name="Equation" r:id="rId8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52800" y="3538572"/>
                        <a:ext cx="381000" cy="34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423886"/>
              </p:ext>
            </p:extLst>
          </p:nvPr>
        </p:nvGraphicFramePr>
        <p:xfrm>
          <a:off x="4419600" y="3429000"/>
          <a:ext cx="10556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943" name="Equation" r:id="rId10" imgW="457200" imgH="203200" progId="Equation.3">
                  <p:embed/>
                </p:oleObj>
              </mc:Choice>
              <mc:Fallback>
                <p:oleObj name="Equation" r:id="rId10" imgW="457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19600" y="3429000"/>
                        <a:ext cx="1055688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828899"/>
              </p:ext>
            </p:extLst>
          </p:nvPr>
        </p:nvGraphicFramePr>
        <p:xfrm>
          <a:off x="6248400" y="3511551"/>
          <a:ext cx="850900" cy="446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944" name="Equation" r:id="rId12" imgW="381000" imgH="203200" progId="Equation.3">
                  <p:embed/>
                </p:oleObj>
              </mc:Choice>
              <mc:Fallback>
                <p:oleObj name="Equation" r:id="rId12" imgW="381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48400" y="3511551"/>
                        <a:ext cx="850900" cy="446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343892"/>
              </p:ext>
            </p:extLst>
          </p:nvPr>
        </p:nvGraphicFramePr>
        <p:xfrm>
          <a:off x="5562600" y="3886200"/>
          <a:ext cx="381000" cy="34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945" name="Equation" r:id="rId14" imgW="165100" imgH="152400" progId="Equation.3">
                  <p:embed/>
                </p:oleObj>
              </mc:Choice>
              <mc:Fallback>
                <p:oleObj name="Equation" r:id="rId14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62600" y="3886200"/>
                        <a:ext cx="381000" cy="34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53858"/>
              </p:ext>
            </p:extLst>
          </p:nvPr>
        </p:nvGraphicFramePr>
        <p:xfrm>
          <a:off x="3429000" y="4419601"/>
          <a:ext cx="4495800" cy="515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946" name="Equation" r:id="rId15" imgW="1739900" imgH="203200" progId="Equation.3">
                  <p:embed/>
                </p:oleObj>
              </mc:Choice>
              <mc:Fallback>
                <p:oleObj name="Equation" r:id="rId15" imgW="1739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29000" y="4419601"/>
                        <a:ext cx="4495800" cy="515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078716"/>
              </p:ext>
            </p:extLst>
          </p:nvPr>
        </p:nvGraphicFramePr>
        <p:xfrm>
          <a:off x="3971925" y="4953000"/>
          <a:ext cx="105727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947" name="Equation" r:id="rId17" imgW="469900" imgH="203200" progId="Equation.3">
                  <p:embed/>
                </p:oleObj>
              </mc:Choice>
              <mc:Fallback>
                <p:oleObj name="Equation" r:id="rId17" imgW="469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71925" y="4953000"/>
                        <a:ext cx="1057275" cy="45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175225"/>
              </p:ext>
            </p:extLst>
          </p:nvPr>
        </p:nvGraphicFramePr>
        <p:xfrm>
          <a:off x="7543800" y="6019800"/>
          <a:ext cx="381000" cy="34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948" name="Equation" r:id="rId19" imgW="165100" imgH="152400" progId="Equation.3">
                  <p:embed/>
                </p:oleObj>
              </mc:Choice>
              <mc:Fallback>
                <p:oleObj name="Equation" r:id="rId19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43800" y="6019800"/>
                        <a:ext cx="381000" cy="34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 bwMode="auto">
          <a:xfrm>
            <a:off x="1371600" y="3352800"/>
            <a:ext cx="7239000" cy="3429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209862"/>
              </p:ext>
            </p:extLst>
          </p:nvPr>
        </p:nvGraphicFramePr>
        <p:xfrm>
          <a:off x="1905000" y="3592513"/>
          <a:ext cx="6096000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949" name="Equation" r:id="rId20" imgW="2641600" imgH="495300" progId="Equation.3">
                  <p:embed/>
                </p:oleObj>
              </mc:Choice>
              <mc:Fallback>
                <p:oleObj name="Equation" r:id="rId20" imgW="26416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905000" y="3592513"/>
                        <a:ext cx="6096000" cy="1131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2667000" y="5410200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0000FF"/>
                </a:solidFill>
              </a:defRPr>
            </a:lvl1pPr>
          </a:lstStyle>
          <a:p>
            <a:pPr algn="ctr"/>
            <a:r>
              <a:rPr lang="en-US" sz="2000" dirty="0"/>
              <a:t>v</a:t>
            </a:r>
            <a:r>
              <a:rPr lang="en-US" sz="2000" dirty="0" smtClean="0"/>
              <a:t>oltage magnitudes</a:t>
            </a:r>
            <a:endParaRPr lang="en-US" sz="2000" dirty="0"/>
          </a:p>
          <a:p>
            <a:pPr algn="ctr"/>
            <a:r>
              <a:rPr lang="en-US" sz="2000" dirty="0"/>
              <a:t>c</a:t>
            </a:r>
            <a:r>
              <a:rPr lang="en-US" sz="2000" dirty="0" smtClean="0"/>
              <a:t>lose to nominal values</a:t>
            </a:r>
            <a:endParaRPr lang="en-US" sz="2000" dirty="0"/>
          </a:p>
        </p:txBody>
      </p:sp>
      <p:cxnSp>
        <p:nvCxnSpPr>
          <p:cNvPr id="41" name="Straight Arrow Connector 40"/>
          <p:cNvCxnSpPr>
            <a:stCxn id="40" idx="0"/>
          </p:cNvCxnSpPr>
          <p:nvPr/>
        </p:nvCxnSpPr>
        <p:spPr bwMode="auto">
          <a:xfrm flipV="1">
            <a:off x="4076700" y="4724400"/>
            <a:ext cx="495300" cy="685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5715000" y="5410200"/>
            <a:ext cx="259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0000FF"/>
                </a:solidFill>
              </a:defRPr>
            </a:lvl1pPr>
          </a:lstStyle>
          <a:p>
            <a:pPr algn="ctr"/>
            <a:r>
              <a:rPr lang="en-US" sz="2000" dirty="0"/>
              <a:t>l</a:t>
            </a:r>
            <a:r>
              <a:rPr lang="en-US" sz="2000" dirty="0" smtClean="0"/>
              <a:t>ine currents</a:t>
            </a:r>
          </a:p>
          <a:p>
            <a:pPr algn="ctr"/>
            <a:r>
              <a:rPr lang="en-US" sz="2000" dirty="0" smtClean="0"/>
              <a:t>lower than capacities</a:t>
            </a:r>
            <a:endParaRPr lang="en-US" sz="2000" dirty="0"/>
          </a:p>
        </p:txBody>
      </p:sp>
      <p:cxnSp>
        <p:nvCxnSpPr>
          <p:cNvPr id="43" name="Straight Arrow Connector 42"/>
          <p:cNvCxnSpPr>
            <a:stCxn id="42" idx="0"/>
          </p:cNvCxnSpPr>
          <p:nvPr/>
        </p:nvCxnSpPr>
        <p:spPr bwMode="auto">
          <a:xfrm flipH="1" flipV="1">
            <a:off x="6629400" y="4724400"/>
            <a:ext cx="381000" cy="685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663942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14400" y="1143000"/>
            <a:ext cx="6858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Solution strategy</a:t>
            </a:r>
            <a:endParaRPr lang="en-US" sz="2400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080713"/>
              </p:ext>
            </p:extLst>
          </p:nvPr>
        </p:nvGraphicFramePr>
        <p:xfrm>
          <a:off x="2438400" y="838200"/>
          <a:ext cx="4818063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974" name="Equation" r:id="rId4" imgW="1828800" imgH="431800" progId="Equation.3">
                  <p:embed/>
                </p:oleObj>
              </mc:Choice>
              <mc:Fallback>
                <p:oleObj name="Equation" r:id="rId4" imgW="182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838200"/>
                        <a:ext cx="4818063" cy="1119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9776475"/>
              </p:ext>
            </p:extLst>
          </p:nvPr>
        </p:nvGraphicFramePr>
        <p:xfrm>
          <a:off x="2514600" y="2819400"/>
          <a:ext cx="3810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975" name="Equation" r:id="rId6" imgW="165100" imgH="190500" progId="Equation.3">
                  <p:embed/>
                </p:oleObj>
              </mc:Choice>
              <mc:Fallback>
                <p:oleObj name="Equation" r:id="rId6" imgW="1651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14600" y="2819400"/>
                        <a:ext cx="3810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765845"/>
              </p:ext>
            </p:extLst>
          </p:nvPr>
        </p:nvGraphicFramePr>
        <p:xfrm>
          <a:off x="3352800" y="3538572"/>
          <a:ext cx="381000" cy="34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976" name="Equation" r:id="rId8" imgW="165100" imgH="152400" progId="Equation.3">
                  <p:embed/>
                </p:oleObj>
              </mc:Choice>
              <mc:Fallback>
                <p:oleObj name="Equation" r:id="rId8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52800" y="3538572"/>
                        <a:ext cx="381000" cy="34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800216"/>
              </p:ext>
            </p:extLst>
          </p:nvPr>
        </p:nvGraphicFramePr>
        <p:xfrm>
          <a:off x="4419600" y="3429000"/>
          <a:ext cx="10556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977" name="Equation" r:id="rId10" imgW="457200" imgH="203200" progId="Equation.3">
                  <p:embed/>
                </p:oleObj>
              </mc:Choice>
              <mc:Fallback>
                <p:oleObj name="Equation" r:id="rId10" imgW="457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19600" y="3429000"/>
                        <a:ext cx="1055688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232624"/>
              </p:ext>
            </p:extLst>
          </p:nvPr>
        </p:nvGraphicFramePr>
        <p:xfrm>
          <a:off x="6248400" y="3511551"/>
          <a:ext cx="850900" cy="446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978" name="Equation" r:id="rId12" imgW="381000" imgH="203200" progId="Equation.3">
                  <p:embed/>
                </p:oleObj>
              </mc:Choice>
              <mc:Fallback>
                <p:oleObj name="Equation" r:id="rId12" imgW="381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48400" y="3511551"/>
                        <a:ext cx="850900" cy="446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477126"/>
              </p:ext>
            </p:extLst>
          </p:nvPr>
        </p:nvGraphicFramePr>
        <p:xfrm>
          <a:off x="5562600" y="3886200"/>
          <a:ext cx="381000" cy="34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979" name="Equation" r:id="rId14" imgW="165100" imgH="152400" progId="Equation.3">
                  <p:embed/>
                </p:oleObj>
              </mc:Choice>
              <mc:Fallback>
                <p:oleObj name="Equation" r:id="rId14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62600" y="3886200"/>
                        <a:ext cx="381000" cy="34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031776"/>
              </p:ext>
            </p:extLst>
          </p:nvPr>
        </p:nvGraphicFramePr>
        <p:xfrm>
          <a:off x="3429000" y="4419601"/>
          <a:ext cx="4495800" cy="515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980" name="Equation" r:id="rId15" imgW="1739900" imgH="203200" progId="Equation.3">
                  <p:embed/>
                </p:oleObj>
              </mc:Choice>
              <mc:Fallback>
                <p:oleObj name="Equation" r:id="rId15" imgW="1739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29000" y="4419601"/>
                        <a:ext cx="4495800" cy="515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923169"/>
              </p:ext>
            </p:extLst>
          </p:nvPr>
        </p:nvGraphicFramePr>
        <p:xfrm>
          <a:off x="3971925" y="4953000"/>
          <a:ext cx="105727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981" name="Equation" r:id="rId17" imgW="469900" imgH="203200" progId="Equation.3">
                  <p:embed/>
                </p:oleObj>
              </mc:Choice>
              <mc:Fallback>
                <p:oleObj name="Equation" r:id="rId17" imgW="469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71925" y="4953000"/>
                        <a:ext cx="1057275" cy="45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5831034"/>
              </p:ext>
            </p:extLst>
          </p:nvPr>
        </p:nvGraphicFramePr>
        <p:xfrm>
          <a:off x="7543800" y="6019800"/>
          <a:ext cx="381000" cy="34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982" name="Equation" r:id="rId19" imgW="165100" imgH="152400" progId="Equation.3">
                  <p:embed/>
                </p:oleObj>
              </mc:Choice>
              <mc:Fallback>
                <p:oleObj name="Equation" r:id="rId19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43800" y="6019800"/>
                        <a:ext cx="381000" cy="34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 bwMode="auto">
          <a:xfrm>
            <a:off x="1371600" y="3352800"/>
            <a:ext cx="7239000" cy="3429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914400" y="2362200"/>
            <a:ext cx="8077200" cy="4495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u="sng" dirty="0" smtClean="0"/>
              <a:t>Application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Let      be desirable operation regime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226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914400" y="2362200"/>
            <a:ext cx="8077200" cy="4495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u="sng" dirty="0" smtClean="0"/>
              <a:t>Application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Let      be desirable operation regime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 smtClean="0"/>
              <a:t>Compute     </a:t>
            </a:r>
            <a:r>
              <a:rPr lang="en-US" dirty="0" err="1" smtClean="0"/>
              <a:t>s.t.</a:t>
            </a:r>
            <a:r>
              <a:rPr lang="en-US" dirty="0" smtClean="0"/>
              <a:t>            </a:t>
            </a:r>
            <a:r>
              <a:rPr lang="en-US" dirty="0"/>
              <a:t>a</a:t>
            </a:r>
            <a:r>
              <a:rPr lang="en-US" dirty="0" smtClean="0"/>
              <a:t>nd         satisfies conditions 1 and 2 over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Compute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4400" y="1143000"/>
            <a:ext cx="6858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Solution strategy</a:t>
            </a:r>
            <a:endParaRPr lang="en-US" sz="2400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609385"/>
              </p:ext>
            </p:extLst>
          </p:nvPr>
        </p:nvGraphicFramePr>
        <p:xfrm>
          <a:off x="2438400" y="838200"/>
          <a:ext cx="4818063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993" name="Equation" r:id="rId4" imgW="1828800" imgH="431800" progId="Equation.3">
                  <p:embed/>
                </p:oleObj>
              </mc:Choice>
              <mc:Fallback>
                <p:oleObj name="Equation" r:id="rId4" imgW="182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838200"/>
                        <a:ext cx="4818063" cy="1119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87672"/>
              </p:ext>
            </p:extLst>
          </p:nvPr>
        </p:nvGraphicFramePr>
        <p:xfrm>
          <a:off x="2514600" y="2819400"/>
          <a:ext cx="3810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994" name="Equation" r:id="rId6" imgW="165100" imgH="190500" progId="Equation.3">
                  <p:embed/>
                </p:oleObj>
              </mc:Choice>
              <mc:Fallback>
                <p:oleObj name="Equation" r:id="rId6" imgW="1651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14600" y="2819400"/>
                        <a:ext cx="3810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078600"/>
              </p:ext>
            </p:extLst>
          </p:nvPr>
        </p:nvGraphicFramePr>
        <p:xfrm>
          <a:off x="3352800" y="3538572"/>
          <a:ext cx="381000" cy="34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995" name="Equation" r:id="rId8" imgW="165100" imgH="152400" progId="Equation.3">
                  <p:embed/>
                </p:oleObj>
              </mc:Choice>
              <mc:Fallback>
                <p:oleObj name="Equation" r:id="rId8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52800" y="3538572"/>
                        <a:ext cx="381000" cy="34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133034"/>
              </p:ext>
            </p:extLst>
          </p:nvPr>
        </p:nvGraphicFramePr>
        <p:xfrm>
          <a:off x="4419600" y="3429000"/>
          <a:ext cx="10556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996" name="Equation" r:id="rId10" imgW="457200" imgH="203200" progId="Equation.3">
                  <p:embed/>
                </p:oleObj>
              </mc:Choice>
              <mc:Fallback>
                <p:oleObj name="Equation" r:id="rId10" imgW="457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19600" y="3429000"/>
                        <a:ext cx="1055688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403478"/>
              </p:ext>
            </p:extLst>
          </p:nvPr>
        </p:nvGraphicFramePr>
        <p:xfrm>
          <a:off x="6248400" y="3511551"/>
          <a:ext cx="850900" cy="446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997" name="Equation" r:id="rId12" imgW="381000" imgH="203200" progId="Equation.3">
                  <p:embed/>
                </p:oleObj>
              </mc:Choice>
              <mc:Fallback>
                <p:oleObj name="Equation" r:id="rId12" imgW="381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48400" y="3511551"/>
                        <a:ext cx="850900" cy="446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172090"/>
              </p:ext>
            </p:extLst>
          </p:nvPr>
        </p:nvGraphicFramePr>
        <p:xfrm>
          <a:off x="5562600" y="3886200"/>
          <a:ext cx="381000" cy="34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998" name="Equation" r:id="rId14" imgW="165100" imgH="152400" progId="Equation.3">
                  <p:embed/>
                </p:oleObj>
              </mc:Choice>
              <mc:Fallback>
                <p:oleObj name="Equation" r:id="rId14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62600" y="3886200"/>
                        <a:ext cx="381000" cy="34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932526"/>
              </p:ext>
            </p:extLst>
          </p:nvPr>
        </p:nvGraphicFramePr>
        <p:xfrm>
          <a:off x="3429000" y="4419601"/>
          <a:ext cx="4495800" cy="515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999" name="Equation" r:id="rId15" imgW="1739900" imgH="203200" progId="Equation.3">
                  <p:embed/>
                </p:oleObj>
              </mc:Choice>
              <mc:Fallback>
                <p:oleObj name="Equation" r:id="rId15" imgW="1739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29000" y="4419601"/>
                        <a:ext cx="4495800" cy="515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228760"/>
              </p:ext>
            </p:extLst>
          </p:nvPr>
        </p:nvGraphicFramePr>
        <p:xfrm>
          <a:off x="3971925" y="4953000"/>
          <a:ext cx="105727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000" name="Equation" r:id="rId17" imgW="469900" imgH="203200" progId="Equation.3">
                  <p:embed/>
                </p:oleObj>
              </mc:Choice>
              <mc:Fallback>
                <p:oleObj name="Equation" r:id="rId17" imgW="469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71925" y="4953000"/>
                        <a:ext cx="1057275" cy="45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071775"/>
              </p:ext>
            </p:extLst>
          </p:nvPr>
        </p:nvGraphicFramePr>
        <p:xfrm>
          <a:off x="7543800" y="6019800"/>
          <a:ext cx="381000" cy="34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001" name="Equation" r:id="rId19" imgW="165100" imgH="152400" progId="Equation.3">
                  <p:embed/>
                </p:oleObj>
              </mc:Choice>
              <mc:Fallback>
                <p:oleObj name="Equation" r:id="rId19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43800" y="6019800"/>
                        <a:ext cx="381000" cy="34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76996"/>
              </p:ext>
            </p:extLst>
          </p:nvPr>
        </p:nvGraphicFramePr>
        <p:xfrm>
          <a:off x="5867400" y="4965870"/>
          <a:ext cx="1371600" cy="636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002" name="Equation" r:id="rId20" imgW="622300" imgH="292100" progId="Equation.3">
                  <p:embed/>
                </p:oleObj>
              </mc:Choice>
              <mc:Fallback>
                <p:oleObj name="Equation" r:id="rId20" imgW="622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867400" y="4965870"/>
                        <a:ext cx="1371600" cy="636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 bwMode="auto">
          <a:xfrm>
            <a:off x="1371600" y="4419600"/>
            <a:ext cx="7239000" cy="2362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1481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914400" y="2362200"/>
            <a:ext cx="8077200" cy="4495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u="sng" dirty="0" smtClean="0"/>
              <a:t>Application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Let      be desirable operation regime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 smtClean="0"/>
              <a:t>Compute     </a:t>
            </a:r>
            <a:r>
              <a:rPr lang="en-US" dirty="0" err="1" smtClean="0"/>
              <a:t>s.t.</a:t>
            </a:r>
            <a:r>
              <a:rPr lang="en-US" dirty="0" smtClean="0"/>
              <a:t>            </a:t>
            </a:r>
            <a:r>
              <a:rPr lang="en-US" dirty="0"/>
              <a:t>a</a:t>
            </a:r>
            <a:r>
              <a:rPr lang="en-US" dirty="0" smtClean="0"/>
              <a:t>nd         satisfies conditions 1 and 2 over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Compute 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If fixed point            and               then it is the unique desirable PF solution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Otherwise, there is no PF solution in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4400" y="1143000"/>
            <a:ext cx="6858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Solution strategy</a:t>
            </a:r>
            <a:endParaRPr lang="en-US" sz="2400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136367"/>
              </p:ext>
            </p:extLst>
          </p:nvPr>
        </p:nvGraphicFramePr>
        <p:xfrm>
          <a:off x="2438400" y="838200"/>
          <a:ext cx="4818063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032" name="Equation" r:id="rId4" imgW="1828800" imgH="431800" progId="Equation.3">
                  <p:embed/>
                </p:oleObj>
              </mc:Choice>
              <mc:Fallback>
                <p:oleObj name="Equation" r:id="rId4" imgW="182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838200"/>
                        <a:ext cx="4818063" cy="1119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87672"/>
              </p:ext>
            </p:extLst>
          </p:nvPr>
        </p:nvGraphicFramePr>
        <p:xfrm>
          <a:off x="2514600" y="2819400"/>
          <a:ext cx="3810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033" name="Equation" r:id="rId6" imgW="165100" imgH="190500" progId="Equation.3">
                  <p:embed/>
                </p:oleObj>
              </mc:Choice>
              <mc:Fallback>
                <p:oleObj name="Equation" r:id="rId6" imgW="1651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14600" y="2819400"/>
                        <a:ext cx="3810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078600"/>
              </p:ext>
            </p:extLst>
          </p:nvPr>
        </p:nvGraphicFramePr>
        <p:xfrm>
          <a:off x="3352800" y="3538572"/>
          <a:ext cx="381000" cy="34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034" name="Equation" r:id="rId8" imgW="165100" imgH="152400" progId="Equation.3">
                  <p:embed/>
                </p:oleObj>
              </mc:Choice>
              <mc:Fallback>
                <p:oleObj name="Equation" r:id="rId8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52800" y="3538572"/>
                        <a:ext cx="381000" cy="34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133034"/>
              </p:ext>
            </p:extLst>
          </p:nvPr>
        </p:nvGraphicFramePr>
        <p:xfrm>
          <a:off x="4419600" y="3429000"/>
          <a:ext cx="10556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035" name="Equation" r:id="rId10" imgW="457200" imgH="203200" progId="Equation.3">
                  <p:embed/>
                </p:oleObj>
              </mc:Choice>
              <mc:Fallback>
                <p:oleObj name="Equation" r:id="rId10" imgW="457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19600" y="3429000"/>
                        <a:ext cx="1055688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403478"/>
              </p:ext>
            </p:extLst>
          </p:nvPr>
        </p:nvGraphicFramePr>
        <p:xfrm>
          <a:off x="6248400" y="3511551"/>
          <a:ext cx="850900" cy="446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036" name="Equation" r:id="rId12" imgW="381000" imgH="203200" progId="Equation.3">
                  <p:embed/>
                </p:oleObj>
              </mc:Choice>
              <mc:Fallback>
                <p:oleObj name="Equation" r:id="rId12" imgW="381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48400" y="3511551"/>
                        <a:ext cx="850900" cy="446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172090"/>
              </p:ext>
            </p:extLst>
          </p:nvPr>
        </p:nvGraphicFramePr>
        <p:xfrm>
          <a:off x="5562600" y="3886200"/>
          <a:ext cx="381000" cy="34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037" name="Equation" r:id="rId14" imgW="165100" imgH="152400" progId="Equation.3">
                  <p:embed/>
                </p:oleObj>
              </mc:Choice>
              <mc:Fallback>
                <p:oleObj name="Equation" r:id="rId14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62600" y="3886200"/>
                        <a:ext cx="381000" cy="34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932526"/>
              </p:ext>
            </p:extLst>
          </p:nvPr>
        </p:nvGraphicFramePr>
        <p:xfrm>
          <a:off x="3429000" y="4419601"/>
          <a:ext cx="4495800" cy="515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038" name="Equation" r:id="rId15" imgW="1739900" imgH="203200" progId="Equation.3">
                  <p:embed/>
                </p:oleObj>
              </mc:Choice>
              <mc:Fallback>
                <p:oleObj name="Equation" r:id="rId15" imgW="1739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29000" y="4419601"/>
                        <a:ext cx="4495800" cy="515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228760"/>
              </p:ext>
            </p:extLst>
          </p:nvPr>
        </p:nvGraphicFramePr>
        <p:xfrm>
          <a:off x="3971925" y="4953000"/>
          <a:ext cx="105727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039" name="Equation" r:id="rId17" imgW="469900" imgH="203200" progId="Equation.3">
                  <p:embed/>
                </p:oleObj>
              </mc:Choice>
              <mc:Fallback>
                <p:oleObj name="Equation" r:id="rId17" imgW="469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71925" y="4953000"/>
                        <a:ext cx="1057275" cy="45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071775"/>
              </p:ext>
            </p:extLst>
          </p:nvPr>
        </p:nvGraphicFramePr>
        <p:xfrm>
          <a:off x="7543800" y="6019800"/>
          <a:ext cx="381000" cy="34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040" name="Equation" r:id="rId19" imgW="165100" imgH="152400" progId="Equation.3">
                  <p:embed/>
                </p:oleObj>
              </mc:Choice>
              <mc:Fallback>
                <p:oleObj name="Equation" r:id="rId19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43800" y="6019800"/>
                        <a:ext cx="381000" cy="34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76996"/>
              </p:ext>
            </p:extLst>
          </p:nvPr>
        </p:nvGraphicFramePr>
        <p:xfrm>
          <a:off x="5867400" y="4965870"/>
          <a:ext cx="1371600" cy="636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041" name="Equation" r:id="rId20" imgW="622300" imgH="292100" progId="Equation.3">
                  <p:embed/>
                </p:oleObj>
              </mc:Choice>
              <mc:Fallback>
                <p:oleObj name="Equation" r:id="rId20" imgW="622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867400" y="4965870"/>
                        <a:ext cx="1371600" cy="636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 bwMode="auto">
          <a:xfrm>
            <a:off x="1371600" y="4953000"/>
            <a:ext cx="7239000" cy="1828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622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14400" y="11430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Solution strategy</a:t>
            </a:r>
            <a:endParaRPr lang="en-US" sz="2400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61126"/>
              </p:ext>
            </p:extLst>
          </p:nvPr>
        </p:nvGraphicFramePr>
        <p:xfrm>
          <a:off x="2438400" y="838200"/>
          <a:ext cx="4818063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3074" name="Equation" r:id="rId4" imgW="1828800" imgH="431800" progId="Equation.3">
                  <p:embed/>
                </p:oleObj>
              </mc:Choice>
              <mc:Fallback>
                <p:oleObj name="Equation" r:id="rId4" imgW="182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838200"/>
                        <a:ext cx="4818063" cy="1119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914400" y="2362200"/>
            <a:ext cx="8077200" cy="4495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u="sng" dirty="0" smtClean="0"/>
              <a:t>Application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Let      be desirable operation regime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 smtClean="0"/>
              <a:t>Compute     </a:t>
            </a:r>
            <a:r>
              <a:rPr lang="en-US" dirty="0" err="1" smtClean="0"/>
              <a:t>s.t.</a:t>
            </a:r>
            <a:r>
              <a:rPr lang="en-US" dirty="0" smtClean="0"/>
              <a:t>            </a:t>
            </a:r>
            <a:r>
              <a:rPr lang="en-US" dirty="0"/>
              <a:t>a</a:t>
            </a:r>
            <a:r>
              <a:rPr lang="en-US" dirty="0" smtClean="0"/>
              <a:t>nd         satisfies conditions 1 and 2 over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Compute 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If fixed point            and               then it is the unique desirable PF solution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Otherwise, there is no PF solution in 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87672"/>
              </p:ext>
            </p:extLst>
          </p:nvPr>
        </p:nvGraphicFramePr>
        <p:xfrm>
          <a:off x="2514600" y="2819400"/>
          <a:ext cx="3810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3075" name="Equation" r:id="rId6" imgW="165100" imgH="190500" progId="Equation.3">
                  <p:embed/>
                </p:oleObj>
              </mc:Choice>
              <mc:Fallback>
                <p:oleObj name="Equation" r:id="rId6" imgW="1651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14600" y="2819400"/>
                        <a:ext cx="3810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078600"/>
              </p:ext>
            </p:extLst>
          </p:nvPr>
        </p:nvGraphicFramePr>
        <p:xfrm>
          <a:off x="3352800" y="3538572"/>
          <a:ext cx="381000" cy="34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3076" name="Equation" r:id="rId8" imgW="165100" imgH="152400" progId="Equation.3">
                  <p:embed/>
                </p:oleObj>
              </mc:Choice>
              <mc:Fallback>
                <p:oleObj name="Equation" r:id="rId8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52800" y="3538572"/>
                        <a:ext cx="381000" cy="34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133034"/>
              </p:ext>
            </p:extLst>
          </p:nvPr>
        </p:nvGraphicFramePr>
        <p:xfrm>
          <a:off x="4419600" y="3429000"/>
          <a:ext cx="10556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3077" name="Equation" r:id="rId10" imgW="457200" imgH="203200" progId="Equation.3">
                  <p:embed/>
                </p:oleObj>
              </mc:Choice>
              <mc:Fallback>
                <p:oleObj name="Equation" r:id="rId10" imgW="457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19600" y="3429000"/>
                        <a:ext cx="1055688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403478"/>
              </p:ext>
            </p:extLst>
          </p:nvPr>
        </p:nvGraphicFramePr>
        <p:xfrm>
          <a:off x="6248400" y="3511551"/>
          <a:ext cx="850900" cy="446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3078" name="Equation" r:id="rId12" imgW="381000" imgH="203200" progId="Equation.3">
                  <p:embed/>
                </p:oleObj>
              </mc:Choice>
              <mc:Fallback>
                <p:oleObj name="Equation" r:id="rId12" imgW="381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48400" y="3511551"/>
                        <a:ext cx="850900" cy="446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172090"/>
              </p:ext>
            </p:extLst>
          </p:nvPr>
        </p:nvGraphicFramePr>
        <p:xfrm>
          <a:off x="5562600" y="3886200"/>
          <a:ext cx="381000" cy="34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3079" name="Equation" r:id="rId14" imgW="165100" imgH="152400" progId="Equation.3">
                  <p:embed/>
                </p:oleObj>
              </mc:Choice>
              <mc:Fallback>
                <p:oleObj name="Equation" r:id="rId14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62600" y="3886200"/>
                        <a:ext cx="381000" cy="34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932526"/>
              </p:ext>
            </p:extLst>
          </p:nvPr>
        </p:nvGraphicFramePr>
        <p:xfrm>
          <a:off x="3429000" y="4419601"/>
          <a:ext cx="4495800" cy="515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3080" name="Equation" r:id="rId15" imgW="1739900" imgH="203200" progId="Equation.3">
                  <p:embed/>
                </p:oleObj>
              </mc:Choice>
              <mc:Fallback>
                <p:oleObj name="Equation" r:id="rId15" imgW="1739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29000" y="4419601"/>
                        <a:ext cx="4495800" cy="515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228760"/>
              </p:ext>
            </p:extLst>
          </p:nvPr>
        </p:nvGraphicFramePr>
        <p:xfrm>
          <a:off x="3971925" y="4953000"/>
          <a:ext cx="105727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3081" name="Equation" r:id="rId17" imgW="469900" imgH="203200" progId="Equation.3">
                  <p:embed/>
                </p:oleObj>
              </mc:Choice>
              <mc:Fallback>
                <p:oleObj name="Equation" r:id="rId17" imgW="469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71925" y="4953000"/>
                        <a:ext cx="1057275" cy="45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071775"/>
              </p:ext>
            </p:extLst>
          </p:nvPr>
        </p:nvGraphicFramePr>
        <p:xfrm>
          <a:off x="7543800" y="6019800"/>
          <a:ext cx="381000" cy="34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3082" name="Equation" r:id="rId19" imgW="165100" imgH="152400" progId="Equation.3">
                  <p:embed/>
                </p:oleObj>
              </mc:Choice>
              <mc:Fallback>
                <p:oleObj name="Equation" r:id="rId19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43800" y="6019800"/>
                        <a:ext cx="381000" cy="34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76996"/>
              </p:ext>
            </p:extLst>
          </p:nvPr>
        </p:nvGraphicFramePr>
        <p:xfrm>
          <a:off x="5867400" y="4965870"/>
          <a:ext cx="1371600" cy="636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3083" name="Equation" r:id="rId20" imgW="622300" imgH="292100" progId="Equation.3">
                  <p:embed/>
                </p:oleObj>
              </mc:Choice>
              <mc:Fallback>
                <p:oleObj name="Equation" r:id="rId20" imgW="622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867400" y="4965870"/>
                        <a:ext cx="1371600" cy="636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 bwMode="auto">
          <a:xfrm>
            <a:off x="1371600" y="5867400"/>
            <a:ext cx="72390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1463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14400" y="1143000"/>
            <a:ext cx="6858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914400" y="2362200"/>
            <a:ext cx="8077200" cy="4495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u="sng" dirty="0" smtClean="0"/>
              <a:t>Application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Let      be desirable operation regime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 smtClean="0"/>
              <a:t>Compute     </a:t>
            </a:r>
            <a:r>
              <a:rPr lang="en-US" dirty="0" err="1" smtClean="0"/>
              <a:t>s.t.</a:t>
            </a:r>
            <a:r>
              <a:rPr lang="en-US" dirty="0" smtClean="0"/>
              <a:t>            </a:t>
            </a:r>
            <a:r>
              <a:rPr lang="en-US" dirty="0"/>
              <a:t>a</a:t>
            </a:r>
            <a:r>
              <a:rPr lang="en-US" dirty="0" smtClean="0"/>
              <a:t>nd         satisfies conditions 1 and 2 over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Compute 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If fixed point            and               then it is the unique desirable PF solution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Otherwise, there is no PF solution in 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Solution strategy</a:t>
            </a:r>
            <a:endParaRPr lang="en-US" sz="2400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914705"/>
              </p:ext>
            </p:extLst>
          </p:nvPr>
        </p:nvGraphicFramePr>
        <p:xfrm>
          <a:off x="2438400" y="838200"/>
          <a:ext cx="4818063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087" name="Equation" r:id="rId4" imgW="1828800" imgH="431800" progId="Equation.3">
                  <p:embed/>
                </p:oleObj>
              </mc:Choice>
              <mc:Fallback>
                <p:oleObj name="Equation" r:id="rId4" imgW="182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838200"/>
                        <a:ext cx="4818063" cy="1119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299315"/>
              </p:ext>
            </p:extLst>
          </p:nvPr>
        </p:nvGraphicFramePr>
        <p:xfrm>
          <a:off x="2514600" y="2819400"/>
          <a:ext cx="3810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088" name="Equation" r:id="rId6" imgW="165100" imgH="190500" progId="Equation.3">
                  <p:embed/>
                </p:oleObj>
              </mc:Choice>
              <mc:Fallback>
                <p:oleObj name="Equation" r:id="rId6" imgW="1651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14600" y="2819400"/>
                        <a:ext cx="38100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2110190"/>
              </p:ext>
            </p:extLst>
          </p:nvPr>
        </p:nvGraphicFramePr>
        <p:xfrm>
          <a:off x="3352800" y="3538572"/>
          <a:ext cx="381000" cy="34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089" name="Equation" r:id="rId8" imgW="165100" imgH="152400" progId="Equation.3">
                  <p:embed/>
                </p:oleObj>
              </mc:Choice>
              <mc:Fallback>
                <p:oleObj name="Equation" r:id="rId8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52800" y="3538572"/>
                        <a:ext cx="381000" cy="34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901694"/>
              </p:ext>
            </p:extLst>
          </p:nvPr>
        </p:nvGraphicFramePr>
        <p:xfrm>
          <a:off x="4419600" y="3429000"/>
          <a:ext cx="105568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090" name="Equation" r:id="rId10" imgW="457200" imgH="203200" progId="Equation.3">
                  <p:embed/>
                </p:oleObj>
              </mc:Choice>
              <mc:Fallback>
                <p:oleObj name="Equation" r:id="rId10" imgW="457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19600" y="3429000"/>
                        <a:ext cx="1055688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716361"/>
              </p:ext>
            </p:extLst>
          </p:nvPr>
        </p:nvGraphicFramePr>
        <p:xfrm>
          <a:off x="6248400" y="3511551"/>
          <a:ext cx="850900" cy="446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091" name="Equation" r:id="rId12" imgW="381000" imgH="203200" progId="Equation.3">
                  <p:embed/>
                </p:oleObj>
              </mc:Choice>
              <mc:Fallback>
                <p:oleObj name="Equation" r:id="rId12" imgW="381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48400" y="3511551"/>
                        <a:ext cx="850900" cy="446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72535"/>
              </p:ext>
            </p:extLst>
          </p:nvPr>
        </p:nvGraphicFramePr>
        <p:xfrm>
          <a:off x="5562600" y="3886200"/>
          <a:ext cx="381000" cy="34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092" name="Equation" r:id="rId14" imgW="165100" imgH="152400" progId="Equation.3">
                  <p:embed/>
                </p:oleObj>
              </mc:Choice>
              <mc:Fallback>
                <p:oleObj name="Equation" r:id="rId14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62600" y="3886200"/>
                        <a:ext cx="381000" cy="34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431289"/>
              </p:ext>
            </p:extLst>
          </p:nvPr>
        </p:nvGraphicFramePr>
        <p:xfrm>
          <a:off x="3429000" y="4419601"/>
          <a:ext cx="4495800" cy="515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093" name="Equation" r:id="rId15" imgW="1739900" imgH="203200" progId="Equation.3">
                  <p:embed/>
                </p:oleObj>
              </mc:Choice>
              <mc:Fallback>
                <p:oleObj name="Equation" r:id="rId15" imgW="1739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29000" y="4419601"/>
                        <a:ext cx="4495800" cy="515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402210"/>
              </p:ext>
            </p:extLst>
          </p:nvPr>
        </p:nvGraphicFramePr>
        <p:xfrm>
          <a:off x="3971925" y="4953000"/>
          <a:ext cx="105727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094" name="Equation" r:id="rId17" imgW="469900" imgH="203200" progId="Equation.3">
                  <p:embed/>
                </p:oleObj>
              </mc:Choice>
              <mc:Fallback>
                <p:oleObj name="Equation" r:id="rId17" imgW="469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71925" y="4953000"/>
                        <a:ext cx="1057275" cy="45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092620"/>
              </p:ext>
            </p:extLst>
          </p:nvPr>
        </p:nvGraphicFramePr>
        <p:xfrm>
          <a:off x="7543800" y="6019800"/>
          <a:ext cx="381000" cy="34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095" name="Equation" r:id="rId19" imgW="165100" imgH="152400" progId="Equation.3">
                  <p:embed/>
                </p:oleObj>
              </mc:Choice>
              <mc:Fallback>
                <p:oleObj name="Equation" r:id="rId19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43800" y="6019800"/>
                        <a:ext cx="381000" cy="34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913555"/>
              </p:ext>
            </p:extLst>
          </p:nvPr>
        </p:nvGraphicFramePr>
        <p:xfrm>
          <a:off x="5867400" y="4965870"/>
          <a:ext cx="1371600" cy="636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096" name="Equation" r:id="rId20" imgW="622300" imgH="292100" progId="Equation.3">
                  <p:embed/>
                </p:oleObj>
              </mc:Choice>
              <mc:Fallback>
                <p:oleObj name="Equation" r:id="rId20" imgW="622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867400" y="4965870"/>
                        <a:ext cx="1371600" cy="636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76576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14400" y="1143000"/>
            <a:ext cx="6858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Instead of solving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/>
              <a:t> </a:t>
            </a:r>
            <a:r>
              <a:rPr lang="en-US" sz="2400" dirty="0" smtClean="0"/>
              <a:t>   solve, for invertible     ,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Maximize monotonicity region       by choice of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Enhancement through scaling</a:t>
            </a:r>
            <a:endParaRPr lang="en-US" sz="2400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573736"/>
              </p:ext>
            </p:extLst>
          </p:nvPr>
        </p:nvGraphicFramePr>
        <p:xfrm>
          <a:off x="3749675" y="1133475"/>
          <a:ext cx="14382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186" name="Equation" r:id="rId4" imgW="546100" imgH="203200" progId="Equation.3">
                  <p:embed/>
                </p:oleObj>
              </mc:Choice>
              <mc:Fallback>
                <p:oleObj name="Equation" r:id="rId4" imgW="546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49675" y="1133475"/>
                        <a:ext cx="143827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767905"/>
              </p:ext>
            </p:extLst>
          </p:nvPr>
        </p:nvGraphicFramePr>
        <p:xfrm>
          <a:off x="1203325" y="3505200"/>
          <a:ext cx="1509713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187" name="Equation" r:id="rId6" imgW="584200" imgH="228600" progId="Equation.3">
                  <p:embed/>
                </p:oleObj>
              </mc:Choice>
              <mc:Fallback>
                <p:oleObj name="Equation" r:id="rId6" imgW="584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03325" y="3505200"/>
                        <a:ext cx="1509713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406071"/>
              </p:ext>
            </p:extLst>
          </p:nvPr>
        </p:nvGraphicFramePr>
        <p:xfrm>
          <a:off x="4495800" y="1828800"/>
          <a:ext cx="204152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188" name="Equation" r:id="rId8" imgW="774700" imgH="203200" progId="Equation.3">
                  <p:embed/>
                </p:oleObj>
              </mc:Choice>
              <mc:Fallback>
                <p:oleObj name="Equation" r:id="rId8" imgW="774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95800" y="1828800"/>
                        <a:ext cx="204152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2973337"/>
              </p:ext>
            </p:extLst>
          </p:nvPr>
        </p:nvGraphicFramePr>
        <p:xfrm>
          <a:off x="3902075" y="1905000"/>
          <a:ext cx="5016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189" name="Equation" r:id="rId10" imgW="190500" imgH="165100" progId="Equation.3">
                  <p:embed/>
                </p:oleObj>
              </mc:Choice>
              <mc:Fallback>
                <p:oleObj name="Equation" r:id="rId10" imgW="190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2075" y="1905000"/>
                        <a:ext cx="501650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609562"/>
              </p:ext>
            </p:extLst>
          </p:nvPr>
        </p:nvGraphicFramePr>
        <p:xfrm>
          <a:off x="7620000" y="2619375"/>
          <a:ext cx="5016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190" name="Equation" r:id="rId12" imgW="190500" imgH="165100" progId="Equation.3">
                  <p:embed/>
                </p:oleObj>
              </mc:Choice>
              <mc:Fallback>
                <p:oleObj name="Equation" r:id="rId12" imgW="190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20000" y="2619375"/>
                        <a:ext cx="501650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026689"/>
              </p:ext>
            </p:extLst>
          </p:nvPr>
        </p:nvGraphicFramePr>
        <p:xfrm>
          <a:off x="5432425" y="2635250"/>
          <a:ext cx="43497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191" name="Equation" r:id="rId13" imgW="165100" imgH="152400" progId="Equation.3">
                  <p:embed/>
                </p:oleObj>
              </mc:Choice>
              <mc:Fallback>
                <p:oleObj name="Equation" r:id="rId13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32425" y="2635250"/>
                        <a:ext cx="434975" cy="395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92175"/>
              </p:ext>
            </p:extLst>
          </p:nvPr>
        </p:nvGraphicFramePr>
        <p:xfrm>
          <a:off x="1219200" y="5011738"/>
          <a:ext cx="4600575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192" name="Equation" r:id="rId15" imgW="2044700" imgH="520700" progId="Equation.3">
                  <p:embed/>
                </p:oleObj>
              </mc:Choice>
              <mc:Fallback>
                <p:oleObj name="Equation" r:id="rId15" imgW="20447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219200" y="5011738"/>
                        <a:ext cx="4600575" cy="1160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789120"/>
              </p:ext>
            </p:extLst>
          </p:nvPr>
        </p:nvGraphicFramePr>
        <p:xfrm>
          <a:off x="1219200" y="4098925"/>
          <a:ext cx="780097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193" name="Equation" r:id="rId17" imgW="3467100" imgH="304800" progId="Equation.3">
                  <p:embed/>
                </p:oleObj>
              </mc:Choice>
              <mc:Fallback>
                <p:oleObj name="Equation" r:id="rId17" imgW="34671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219200" y="4098925"/>
                        <a:ext cx="7800975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143000" y="6324600"/>
            <a:ext cx="6172200" cy="461665"/>
            <a:chOff x="1219200" y="6324600"/>
            <a:chExt cx="6172200" cy="461665"/>
          </a:xfrm>
        </p:grpSpPr>
        <p:sp>
          <p:nvSpPr>
            <p:cNvPr id="4" name="TextBox 3"/>
            <p:cNvSpPr txBox="1"/>
            <p:nvPr/>
          </p:nvSpPr>
          <p:spPr>
            <a:xfrm>
              <a:off x="1219200" y="6324600"/>
              <a:ext cx="58509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Optimal </a:t>
              </a:r>
              <a:r>
                <a:rPr lang="en-US" sz="2400" i="1" dirty="0" smtClean="0">
                  <a:latin typeface="Times New Roman"/>
                  <a:cs typeface="Times New Roman"/>
                </a:rPr>
                <a:t>W</a:t>
              </a:r>
              <a:r>
                <a:rPr lang="en-US" sz="2200" dirty="0" smtClean="0"/>
                <a:t>* yields largest monotonicity region </a:t>
              </a:r>
              <a:endParaRPr lang="en-US" sz="2200" dirty="0"/>
            </a:p>
          </p:txBody>
        </p:sp>
        <p:graphicFrame>
          <p:nvGraphicFramePr>
            <p:cNvPr id="27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4785018"/>
                </p:ext>
              </p:extLst>
            </p:nvPr>
          </p:nvGraphicFramePr>
          <p:xfrm>
            <a:off x="7010400" y="6373650"/>
            <a:ext cx="381000" cy="346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5194" name="Equation" r:id="rId19" imgW="165100" imgH="152400" progId="Equation.3">
                    <p:embed/>
                  </p:oleObj>
                </mc:Choice>
                <mc:Fallback>
                  <p:oleObj name="Equation" r:id="rId19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010400" y="6373650"/>
                          <a:ext cx="381000" cy="3462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211381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6400800" cy="4953000"/>
          </a:xfrm>
        </p:spPr>
        <p:txBody>
          <a:bodyPr/>
          <a:lstStyle/>
          <a:p>
            <a:pPr lvl="1"/>
            <a:endParaRPr lang="en-US" sz="700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 marL="471439" lvl="1" indent="0">
              <a:buNone/>
            </a:pPr>
            <a:endParaRPr lang="en-US" sz="3000" dirty="0" smtClean="0"/>
          </a:p>
          <a:p>
            <a:pPr marL="0" indent="0">
              <a:buNone/>
            </a:pPr>
            <a:r>
              <a:rPr lang="en-US" dirty="0" smtClean="0"/>
              <a:t>Contractive operator method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  contraction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contraction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371600" y="6256345"/>
            <a:ext cx="6400800" cy="609600"/>
            <a:chOff x="838200" y="6019800"/>
            <a:chExt cx="7162800" cy="762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3000" y="6019800"/>
              <a:ext cx="1136489" cy="762000"/>
            </a:xfrm>
            <a:prstGeom prst="rect">
              <a:avLst/>
            </a:prstGeom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69061" y="6184403"/>
              <a:ext cx="1208425" cy="413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38200" y="6169532"/>
              <a:ext cx="401718" cy="42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06109" y="6240247"/>
              <a:ext cx="941747" cy="35782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2200" y="6172200"/>
              <a:ext cx="403203" cy="40591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82253" y="6196923"/>
              <a:ext cx="434408" cy="43247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19600" y="6172200"/>
              <a:ext cx="457200" cy="4572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05600" y="6172200"/>
              <a:ext cx="1295400" cy="449069"/>
            </a:xfrm>
            <a:prstGeom prst="rect">
              <a:avLst/>
            </a:prstGeom>
          </p:spPr>
        </p:pic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367135"/>
              </p:ext>
            </p:extLst>
          </p:nvPr>
        </p:nvGraphicFramePr>
        <p:xfrm>
          <a:off x="1752600" y="2982913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600" name="Equation" r:id="rId12" imgW="177800" imgH="203200" progId="Equation.3">
                  <p:embed/>
                </p:oleObj>
              </mc:Choice>
              <mc:Fallback>
                <p:oleObj name="Equation" r:id="rId12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52600" y="2982913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532725"/>
              </p:ext>
            </p:extLst>
          </p:nvPr>
        </p:nvGraphicFramePr>
        <p:xfrm>
          <a:off x="1752600" y="3363913"/>
          <a:ext cx="41751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601" name="Equation" r:id="rId14" imgW="190500" imgH="203200" progId="Equation.3">
                  <p:embed/>
                </p:oleObj>
              </mc:Choice>
              <mc:Fallback>
                <p:oleObj name="Equation" r:id="rId14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52600" y="3363913"/>
                        <a:ext cx="41751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 bwMode="auto">
          <a:xfrm>
            <a:off x="1752600" y="2971800"/>
            <a:ext cx="457200" cy="457200"/>
          </a:xfrm>
          <a:prstGeom prst="rect">
            <a:avLst/>
          </a:prstGeom>
          <a:solidFill>
            <a:srgbClr val="FFFFFF">
              <a:alpha val="7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93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r>
              <a:rPr lang="en-US" dirty="0"/>
              <a:t> </a:t>
            </a:r>
            <a:r>
              <a:rPr lang="en-US" dirty="0" smtClean="0"/>
              <a:t>contraction</a:t>
            </a:r>
            <a:endParaRPr lang="en-US" sz="2400" dirty="0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91129"/>
              </p:ext>
            </p:extLst>
          </p:nvPr>
        </p:nvGraphicFramePr>
        <p:xfrm>
          <a:off x="1358900" y="3413125"/>
          <a:ext cx="10033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138" name="Equation" r:id="rId4" imgW="381000" imgH="203200" progId="Equation.3">
                  <p:embed/>
                </p:oleObj>
              </mc:Choice>
              <mc:Fallback>
                <p:oleObj name="Equation" r:id="rId4" imgW="381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58900" y="3413125"/>
                        <a:ext cx="100330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914400" y="1143000"/>
            <a:ext cx="7696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Let                                            .    Suppose, over     , 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i="1" dirty="0" smtClean="0">
                <a:latin typeface="Times New Roman"/>
                <a:cs typeface="Times New Roman"/>
              </a:rPr>
              <a:t>   </a:t>
            </a:r>
            <a:r>
              <a:rPr lang="en-US" sz="2400" dirty="0" smtClean="0"/>
              <a:t>         is row   -</a:t>
            </a:r>
            <a:r>
              <a:rPr lang="en-US" sz="2400" dirty="0" smtClean="0">
                <a:solidFill>
                  <a:srgbClr val="0000FF"/>
                </a:solidFill>
              </a:rPr>
              <a:t>diagonally dominant, </a:t>
            </a:r>
            <a:r>
              <a:rPr lang="en-US" sz="2400" dirty="0" smtClean="0"/>
              <a:t>i.e.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00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i="1" dirty="0" smtClean="0">
                <a:latin typeface="Times New Roman"/>
                <a:cs typeface="Times New Roman"/>
              </a:rPr>
              <a:t>      </a:t>
            </a:r>
            <a:r>
              <a:rPr lang="en-US" sz="2400" dirty="0" smtClean="0"/>
              <a:t>       is  </a:t>
            </a:r>
            <a:r>
              <a:rPr lang="en-US" sz="2400" dirty="0" smtClean="0">
                <a:solidFill>
                  <a:srgbClr val="0000FF"/>
                </a:solidFill>
              </a:rPr>
              <a:t>   -bounded</a:t>
            </a:r>
            <a:r>
              <a:rPr lang="en-US" sz="2400" dirty="0" smtClean="0"/>
              <a:t>, i.e., 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407519"/>
              </p:ext>
            </p:extLst>
          </p:nvPr>
        </p:nvGraphicFramePr>
        <p:xfrm>
          <a:off x="1700213" y="1066800"/>
          <a:ext cx="348138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139" name="Equation" r:id="rId6" imgW="1524000" imgH="279400" progId="Equation.3">
                  <p:embed/>
                </p:oleObj>
              </mc:Choice>
              <mc:Fallback>
                <p:oleObj name="Equation" r:id="rId6" imgW="1524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00213" y="1066800"/>
                        <a:ext cx="3481387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121972"/>
              </p:ext>
            </p:extLst>
          </p:nvPr>
        </p:nvGraphicFramePr>
        <p:xfrm>
          <a:off x="3283792" y="1971675"/>
          <a:ext cx="29760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140" name="Equation" r:id="rId8" imgW="127000" imgH="177800" progId="Equation.3">
                  <p:embed/>
                </p:oleObj>
              </mc:Choice>
              <mc:Fallback>
                <p:oleObj name="Equation" r:id="rId8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83792" y="1971675"/>
                        <a:ext cx="297608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295561"/>
              </p:ext>
            </p:extLst>
          </p:nvPr>
        </p:nvGraphicFramePr>
        <p:xfrm>
          <a:off x="2803525" y="3946525"/>
          <a:ext cx="3678238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141" name="Equation" r:id="rId10" imgW="1397000" imgH="241300" progId="Equation.3">
                  <p:embed/>
                </p:oleObj>
              </mc:Choice>
              <mc:Fallback>
                <p:oleObj name="Equation" r:id="rId10" imgW="1397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03525" y="3946525"/>
                        <a:ext cx="3678238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272497"/>
              </p:ext>
            </p:extLst>
          </p:nvPr>
        </p:nvGraphicFramePr>
        <p:xfrm>
          <a:off x="1358900" y="1905000"/>
          <a:ext cx="10033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142" name="Equation" r:id="rId12" imgW="381000" imgH="203200" progId="Equation.3">
                  <p:embed/>
                </p:oleObj>
              </mc:Choice>
              <mc:Fallback>
                <p:oleObj name="Equation" r:id="rId12" imgW="381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58900" y="1905000"/>
                        <a:ext cx="100330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558961"/>
              </p:ext>
            </p:extLst>
          </p:nvPr>
        </p:nvGraphicFramePr>
        <p:xfrm>
          <a:off x="895350" y="381000"/>
          <a:ext cx="571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143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5350" y="381000"/>
                        <a:ext cx="571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9442" y="2438400"/>
            <a:ext cx="4682358" cy="838200"/>
          </a:xfrm>
          <a:prstGeom prst="rect">
            <a:avLst/>
          </a:prstGeom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130004"/>
              </p:ext>
            </p:extLst>
          </p:nvPr>
        </p:nvGraphicFramePr>
        <p:xfrm>
          <a:off x="7623175" y="1219200"/>
          <a:ext cx="3778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144" name="Equation" r:id="rId16" imgW="165100" imgH="152400" progId="Equation.3">
                  <p:embed/>
                </p:oleObj>
              </mc:Choice>
              <mc:Fallback>
                <p:oleObj name="Equation" r:id="rId16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623175" y="1219200"/>
                        <a:ext cx="377825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811855"/>
              </p:ext>
            </p:extLst>
          </p:nvPr>
        </p:nvGraphicFramePr>
        <p:xfrm>
          <a:off x="6753225" y="2498725"/>
          <a:ext cx="17049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145" name="Equation" r:id="rId18" imgW="647700" imgH="177800" progId="Equation.3">
                  <p:embed/>
                </p:oleObj>
              </mc:Choice>
              <mc:Fallback>
                <p:oleObj name="Equation" r:id="rId18" imgW="647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753225" y="2498725"/>
                        <a:ext cx="1704975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831422"/>
              </p:ext>
            </p:extLst>
          </p:nvPr>
        </p:nvGraphicFramePr>
        <p:xfrm>
          <a:off x="2522538" y="5486400"/>
          <a:ext cx="4649787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146" name="Equation" r:id="rId20" imgW="1765300" imgH="431800" progId="Equation.3">
                  <p:embed/>
                </p:oleObj>
              </mc:Choice>
              <mc:Fallback>
                <p:oleObj name="Equation" r:id="rId20" imgW="1765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522538" y="5486400"/>
                        <a:ext cx="4649787" cy="1119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914400" y="5786735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247203"/>
              </p:ext>
            </p:extLst>
          </p:nvPr>
        </p:nvGraphicFramePr>
        <p:xfrm>
          <a:off x="2857500" y="3500438"/>
          <a:ext cx="4191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147" name="Equation" r:id="rId22" imgW="190500" imgH="203200" progId="Equation.3">
                  <p:embed/>
                </p:oleObj>
              </mc:Choice>
              <mc:Fallback>
                <p:oleObj name="Equation" r:id="rId22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857500" y="3500438"/>
                        <a:ext cx="41910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 bwMode="auto">
          <a:xfrm>
            <a:off x="838200" y="3352800"/>
            <a:ext cx="7239000" cy="3276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2279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r>
              <a:rPr lang="en-US" dirty="0"/>
              <a:t> </a:t>
            </a:r>
            <a:r>
              <a:rPr lang="en-US" dirty="0" smtClean="0"/>
              <a:t>contraction</a:t>
            </a:r>
            <a:endParaRPr lang="en-US" sz="2400" dirty="0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580274"/>
              </p:ext>
            </p:extLst>
          </p:nvPr>
        </p:nvGraphicFramePr>
        <p:xfrm>
          <a:off x="1358900" y="3413125"/>
          <a:ext cx="10033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226" name="Equation" r:id="rId4" imgW="381000" imgH="203200" progId="Equation.3">
                  <p:embed/>
                </p:oleObj>
              </mc:Choice>
              <mc:Fallback>
                <p:oleObj name="Equation" r:id="rId4" imgW="381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58900" y="3413125"/>
                        <a:ext cx="100330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914400" y="1143000"/>
            <a:ext cx="7696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Let                                            .    Suppose, over     , 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i="1" dirty="0" smtClean="0">
                <a:latin typeface="Times New Roman"/>
                <a:cs typeface="Times New Roman"/>
              </a:rPr>
              <a:t>   </a:t>
            </a:r>
            <a:r>
              <a:rPr lang="en-US" sz="2400" dirty="0" smtClean="0"/>
              <a:t>         is row   -</a:t>
            </a:r>
            <a:r>
              <a:rPr lang="en-US" sz="2400" dirty="0" smtClean="0">
                <a:solidFill>
                  <a:srgbClr val="0000FF"/>
                </a:solidFill>
              </a:rPr>
              <a:t>diagonally dominant, </a:t>
            </a:r>
            <a:r>
              <a:rPr lang="en-US" sz="2400" dirty="0" smtClean="0"/>
              <a:t>i.e.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00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i="1" dirty="0" smtClean="0">
                <a:latin typeface="Times New Roman"/>
                <a:cs typeface="Times New Roman"/>
              </a:rPr>
              <a:t>      </a:t>
            </a:r>
            <a:r>
              <a:rPr lang="en-US" sz="2400" dirty="0" smtClean="0"/>
              <a:t>       is  </a:t>
            </a:r>
            <a:r>
              <a:rPr lang="en-US" sz="2400" dirty="0" smtClean="0">
                <a:solidFill>
                  <a:srgbClr val="0000FF"/>
                </a:solidFill>
              </a:rPr>
              <a:t>   -bounded</a:t>
            </a:r>
            <a:r>
              <a:rPr lang="en-US" sz="2400" dirty="0" smtClean="0"/>
              <a:t>, i.e., 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688009"/>
              </p:ext>
            </p:extLst>
          </p:nvPr>
        </p:nvGraphicFramePr>
        <p:xfrm>
          <a:off x="1700213" y="1066800"/>
          <a:ext cx="348138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227" name="Equation" r:id="rId6" imgW="1524000" imgH="279400" progId="Equation.3">
                  <p:embed/>
                </p:oleObj>
              </mc:Choice>
              <mc:Fallback>
                <p:oleObj name="Equation" r:id="rId6" imgW="1524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00213" y="1066800"/>
                        <a:ext cx="3481387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374755"/>
              </p:ext>
            </p:extLst>
          </p:nvPr>
        </p:nvGraphicFramePr>
        <p:xfrm>
          <a:off x="3283792" y="1971675"/>
          <a:ext cx="29760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228" name="Equation" r:id="rId8" imgW="127000" imgH="177800" progId="Equation.3">
                  <p:embed/>
                </p:oleObj>
              </mc:Choice>
              <mc:Fallback>
                <p:oleObj name="Equation" r:id="rId8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83792" y="1971675"/>
                        <a:ext cx="297608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674309"/>
              </p:ext>
            </p:extLst>
          </p:nvPr>
        </p:nvGraphicFramePr>
        <p:xfrm>
          <a:off x="2803525" y="3946525"/>
          <a:ext cx="3678238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229" name="Equation" r:id="rId10" imgW="1397000" imgH="241300" progId="Equation.3">
                  <p:embed/>
                </p:oleObj>
              </mc:Choice>
              <mc:Fallback>
                <p:oleObj name="Equation" r:id="rId10" imgW="1397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03525" y="3946525"/>
                        <a:ext cx="3678238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688440"/>
              </p:ext>
            </p:extLst>
          </p:nvPr>
        </p:nvGraphicFramePr>
        <p:xfrm>
          <a:off x="1358900" y="1905000"/>
          <a:ext cx="10033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230" name="Equation" r:id="rId12" imgW="381000" imgH="203200" progId="Equation.3">
                  <p:embed/>
                </p:oleObj>
              </mc:Choice>
              <mc:Fallback>
                <p:oleObj name="Equation" r:id="rId12" imgW="381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58900" y="1905000"/>
                        <a:ext cx="100330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800998"/>
              </p:ext>
            </p:extLst>
          </p:nvPr>
        </p:nvGraphicFramePr>
        <p:xfrm>
          <a:off x="895350" y="381000"/>
          <a:ext cx="571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231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5350" y="381000"/>
                        <a:ext cx="571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9442" y="2438400"/>
            <a:ext cx="4682358" cy="838200"/>
          </a:xfrm>
          <a:prstGeom prst="rect">
            <a:avLst/>
          </a:prstGeom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5388"/>
              </p:ext>
            </p:extLst>
          </p:nvPr>
        </p:nvGraphicFramePr>
        <p:xfrm>
          <a:off x="7623175" y="1219200"/>
          <a:ext cx="3778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232" name="Equation" r:id="rId16" imgW="165100" imgH="152400" progId="Equation.3">
                  <p:embed/>
                </p:oleObj>
              </mc:Choice>
              <mc:Fallback>
                <p:oleObj name="Equation" r:id="rId16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623175" y="1219200"/>
                        <a:ext cx="377825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583976"/>
              </p:ext>
            </p:extLst>
          </p:nvPr>
        </p:nvGraphicFramePr>
        <p:xfrm>
          <a:off x="6753225" y="2498725"/>
          <a:ext cx="17049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233" name="Equation" r:id="rId18" imgW="647700" imgH="177800" progId="Equation.3">
                  <p:embed/>
                </p:oleObj>
              </mc:Choice>
              <mc:Fallback>
                <p:oleObj name="Equation" r:id="rId18" imgW="647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753225" y="2498725"/>
                        <a:ext cx="1704975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696687"/>
              </p:ext>
            </p:extLst>
          </p:nvPr>
        </p:nvGraphicFramePr>
        <p:xfrm>
          <a:off x="2522538" y="5486400"/>
          <a:ext cx="4649787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234" name="Equation" r:id="rId20" imgW="1765300" imgH="431800" progId="Equation.3">
                  <p:embed/>
                </p:oleObj>
              </mc:Choice>
              <mc:Fallback>
                <p:oleObj name="Equation" r:id="rId20" imgW="1765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522538" y="5486400"/>
                        <a:ext cx="4649787" cy="1119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914400" y="5786735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838200" y="5562600"/>
            <a:ext cx="72390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247203"/>
              </p:ext>
            </p:extLst>
          </p:nvPr>
        </p:nvGraphicFramePr>
        <p:xfrm>
          <a:off x="2857500" y="3500438"/>
          <a:ext cx="4191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235" name="Equation" r:id="rId22" imgW="190500" imgH="203200" progId="Equation.3">
                  <p:embed/>
                </p:oleObj>
              </mc:Choice>
              <mc:Fallback>
                <p:oleObj name="Equation" r:id="rId22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857500" y="3500438"/>
                        <a:ext cx="41910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59672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Continuous tree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066800"/>
            <a:ext cx="4419600" cy="31328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6477000"/>
            <a:ext cx="7382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[similar to Wang </a:t>
            </a:r>
            <a:r>
              <a:rPr lang="en-US" sz="1400" dirty="0" err="1" smtClean="0"/>
              <a:t>Turitsyn</a:t>
            </a:r>
            <a:r>
              <a:rPr lang="en-US" sz="1400" dirty="0" smtClean="0"/>
              <a:t> </a:t>
            </a:r>
            <a:r>
              <a:rPr lang="en-US" sz="1400" dirty="0" err="1" smtClean="0"/>
              <a:t>Chertkov</a:t>
            </a:r>
            <a:r>
              <a:rPr lang="en-US" sz="1400" dirty="0" smtClean="0"/>
              <a:t> (2012) ODE model of feeder line for power flow solution]</a:t>
            </a:r>
            <a:endParaRPr lang="en-US" sz="1400" dirty="0"/>
          </a:p>
        </p:txBody>
      </p:sp>
      <p:sp>
        <p:nvSpPr>
          <p:cNvPr id="30" name="Content Placeholder 5"/>
          <p:cNvSpPr>
            <a:spLocks noGrp="1"/>
          </p:cNvSpPr>
          <p:nvPr>
            <p:ph idx="1"/>
          </p:nvPr>
        </p:nvSpPr>
        <p:spPr>
          <a:xfrm>
            <a:off x="838200" y="4495800"/>
            <a:ext cx="7772400" cy="1905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A continuous tree with underlying discrete tree</a:t>
            </a:r>
          </a:p>
          <a:p>
            <a:pPr lvl="1"/>
            <a:r>
              <a:rPr lang="en-US" sz="2000" dirty="0" smtClean="0"/>
              <a:t>Each </a:t>
            </a:r>
            <a:r>
              <a:rPr lang="en-US" sz="2000" dirty="0" smtClean="0">
                <a:solidFill>
                  <a:srgbClr val="0000FF"/>
                </a:solidFill>
              </a:rPr>
              <a:t>segment</a:t>
            </a:r>
            <a:r>
              <a:rPr lang="en-US" sz="2000" dirty="0" smtClean="0"/>
              <a:t> (corresponding to a node in discrete tree) can be treated like a closed interval in </a:t>
            </a:r>
            <a:r>
              <a:rPr lang="en-US" b="1" dirty="0" smtClean="0">
                <a:latin typeface="Times New Roman"/>
                <a:cs typeface="Times New Roman"/>
              </a:rPr>
              <a:t>R</a:t>
            </a:r>
            <a:endParaRPr lang="en-US" sz="2000" b="1" dirty="0" smtClean="0">
              <a:latin typeface="Times New Roman"/>
              <a:cs typeface="Times New Roman"/>
            </a:endParaRPr>
          </a:p>
          <a:p>
            <a:pPr lvl="1"/>
            <a:r>
              <a:rPr lang="en-US" sz="2000" dirty="0" smtClean="0"/>
              <a:t>Order and integration are well defined on each segment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965945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r>
              <a:rPr lang="en-US" dirty="0"/>
              <a:t> </a:t>
            </a:r>
            <a:r>
              <a:rPr lang="en-US" dirty="0" smtClean="0"/>
              <a:t>contraction</a:t>
            </a:r>
            <a:endParaRPr lang="en-US" sz="2400" dirty="0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349274"/>
              </p:ext>
            </p:extLst>
          </p:nvPr>
        </p:nvGraphicFramePr>
        <p:xfrm>
          <a:off x="1358900" y="3413125"/>
          <a:ext cx="10033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164" name="Equation" r:id="rId4" imgW="381000" imgH="203200" progId="Equation.3">
                  <p:embed/>
                </p:oleObj>
              </mc:Choice>
              <mc:Fallback>
                <p:oleObj name="Equation" r:id="rId4" imgW="381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58900" y="3413125"/>
                        <a:ext cx="100330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914400" y="1143000"/>
            <a:ext cx="7696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Let                                            .    Suppose, over     , 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i="1" dirty="0" smtClean="0">
                <a:latin typeface="Times New Roman"/>
                <a:cs typeface="Times New Roman"/>
              </a:rPr>
              <a:t>   </a:t>
            </a:r>
            <a:r>
              <a:rPr lang="en-US" sz="2400" dirty="0" smtClean="0"/>
              <a:t>         is row   -</a:t>
            </a:r>
            <a:r>
              <a:rPr lang="en-US" sz="2400" dirty="0" smtClean="0">
                <a:solidFill>
                  <a:srgbClr val="0000FF"/>
                </a:solidFill>
              </a:rPr>
              <a:t>diagonally dominant, </a:t>
            </a:r>
            <a:r>
              <a:rPr lang="en-US" sz="2400" dirty="0" smtClean="0"/>
              <a:t>i.e.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00F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i="1" dirty="0" smtClean="0">
                <a:latin typeface="Times New Roman"/>
                <a:cs typeface="Times New Roman"/>
              </a:rPr>
              <a:t>      </a:t>
            </a:r>
            <a:r>
              <a:rPr lang="en-US" sz="2400" dirty="0" smtClean="0"/>
              <a:t>       is  </a:t>
            </a:r>
            <a:r>
              <a:rPr lang="en-US" sz="2400" dirty="0" smtClean="0">
                <a:solidFill>
                  <a:srgbClr val="0000FF"/>
                </a:solidFill>
              </a:rPr>
              <a:t>   -bounded</a:t>
            </a:r>
            <a:r>
              <a:rPr lang="en-US" sz="2400" dirty="0" smtClean="0"/>
              <a:t>, i.e., 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1924352"/>
              </p:ext>
            </p:extLst>
          </p:nvPr>
        </p:nvGraphicFramePr>
        <p:xfrm>
          <a:off x="1700213" y="1066800"/>
          <a:ext cx="348138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165" name="Equation" r:id="rId6" imgW="1524000" imgH="279400" progId="Equation.3">
                  <p:embed/>
                </p:oleObj>
              </mc:Choice>
              <mc:Fallback>
                <p:oleObj name="Equation" r:id="rId6" imgW="1524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00213" y="1066800"/>
                        <a:ext cx="3481387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693573"/>
              </p:ext>
            </p:extLst>
          </p:nvPr>
        </p:nvGraphicFramePr>
        <p:xfrm>
          <a:off x="3283792" y="1971675"/>
          <a:ext cx="29760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166" name="Equation" r:id="rId8" imgW="127000" imgH="177800" progId="Equation.3">
                  <p:embed/>
                </p:oleObj>
              </mc:Choice>
              <mc:Fallback>
                <p:oleObj name="Equation" r:id="rId8" imgW="1270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83792" y="1971675"/>
                        <a:ext cx="297608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776132"/>
              </p:ext>
            </p:extLst>
          </p:nvPr>
        </p:nvGraphicFramePr>
        <p:xfrm>
          <a:off x="2803525" y="3946525"/>
          <a:ext cx="3678238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167" name="Equation" r:id="rId10" imgW="1397000" imgH="241300" progId="Equation.3">
                  <p:embed/>
                </p:oleObj>
              </mc:Choice>
              <mc:Fallback>
                <p:oleObj name="Equation" r:id="rId10" imgW="1397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03525" y="3946525"/>
                        <a:ext cx="3678238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108019"/>
              </p:ext>
            </p:extLst>
          </p:nvPr>
        </p:nvGraphicFramePr>
        <p:xfrm>
          <a:off x="1358900" y="1905000"/>
          <a:ext cx="10033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168" name="Equation" r:id="rId12" imgW="381000" imgH="203200" progId="Equation.3">
                  <p:embed/>
                </p:oleObj>
              </mc:Choice>
              <mc:Fallback>
                <p:oleObj name="Equation" r:id="rId12" imgW="381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58900" y="1905000"/>
                        <a:ext cx="100330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354395"/>
              </p:ext>
            </p:extLst>
          </p:nvPr>
        </p:nvGraphicFramePr>
        <p:xfrm>
          <a:off x="895350" y="381000"/>
          <a:ext cx="571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169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5350" y="381000"/>
                        <a:ext cx="571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9442" y="2438400"/>
            <a:ext cx="4682358" cy="838200"/>
          </a:xfrm>
          <a:prstGeom prst="rect">
            <a:avLst/>
          </a:prstGeom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574289"/>
              </p:ext>
            </p:extLst>
          </p:nvPr>
        </p:nvGraphicFramePr>
        <p:xfrm>
          <a:off x="7623175" y="1219200"/>
          <a:ext cx="3778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170" name="Equation" r:id="rId16" imgW="165100" imgH="152400" progId="Equation.3">
                  <p:embed/>
                </p:oleObj>
              </mc:Choice>
              <mc:Fallback>
                <p:oleObj name="Equation" r:id="rId16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623175" y="1219200"/>
                        <a:ext cx="377825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5153899"/>
              </p:ext>
            </p:extLst>
          </p:nvPr>
        </p:nvGraphicFramePr>
        <p:xfrm>
          <a:off x="6753225" y="2498725"/>
          <a:ext cx="17049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171" name="Equation" r:id="rId18" imgW="647700" imgH="177800" progId="Equation.3">
                  <p:embed/>
                </p:oleObj>
              </mc:Choice>
              <mc:Fallback>
                <p:oleObj name="Equation" r:id="rId18" imgW="647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753225" y="2498725"/>
                        <a:ext cx="1704975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726161"/>
              </p:ext>
            </p:extLst>
          </p:nvPr>
        </p:nvGraphicFramePr>
        <p:xfrm>
          <a:off x="2522538" y="5486400"/>
          <a:ext cx="4649787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172" name="Equation" r:id="rId20" imgW="1765300" imgH="431800" progId="Equation.3">
                  <p:embed/>
                </p:oleObj>
              </mc:Choice>
              <mc:Fallback>
                <p:oleObj name="Equation" r:id="rId20" imgW="1765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522538" y="5486400"/>
                        <a:ext cx="4649787" cy="1119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914400" y="5786735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773450"/>
              </p:ext>
            </p:extLst>
          </p:nvPr>
        </p:nvGraphicFramePr>
        <p:xfrm>
          <a:off x="2857500" y="3500438"/>
          <a:ext cx="4191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173" name="Equation" r:id="rId22" imgW="190500" imgH="203200" progId="Equation.3">
                  <p:embed/>
                </p:oleObj>
              </mc:Choice>
              <mc:Fallback>
                <p:oleObj name="Equation" r:id="rId22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857500" y="3500438"/>
                        <a:ext cx="41910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3017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14400" y="1143000"/>
            <a:ext cx="6858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   </a:t>
            </a:r>
            <a:r>
              <a:rPr lang="en-US" dirty="0"/>
              <a:t> </a:t>
            </a:r>
            <a:r>
              <a:rPr lang="en-US" dirty="0" smtClean="0"/>
              <a:t>contraction</a:t>
            </a:r>
            <a:endParaRPr lang="en-US" sz="2400" dirty="0"/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914400" y="2590800"/>
            <a:ext cx="792480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</a:t>
            </a:r>
          </a:p>
          <a:p>
            <a:pPr lvl="1"/>
            <a:r>
              <a:rPr lang="en-US" dirty="0" smtClean="0"/>
              <a:t>   is a contraction over    with rate </a:t>
            </a:r>
          </a:p>
          <a:p>
            <a:pPr marL="471439" lvl="1" indent="0">
              <a:spcAft>
                <a:spcPts val="1200"/>
              </a:spcAft>
              <a:buNone/>
            </a:pPr>
            <a:r>
              <a:rPr lang="en-US" dirty="0"/>
              <a:t>	</a:t>
            </a:r>
            <a:r>
              <a:rPr lang="en-US" dirty="0" smtClean="0"/>
              <a:t>and a unique fixed point 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If                then     is the unique PF solution in </a:t>
            </a:r>
            <a:r>
              <a:rPr lang="en-US" sz="2800" i="1" dirty="0" smtClean="0">
                <a:latin typeface="Times New Roman"/>
                <a:cs typeface="Times New Roman"/>
              </a:rPr>
              <a:t>D</a:t>
            </a:r>
            <a:endParaRPr lang="en-US" sz="1800" dirty="0"/>
          </a:p>
          <a:p>
            <a:pPr lvl="1"/>
            <a:r>
              <a:rPr lang="en-US" dirty="0" smtClean="0"/>
              <a:t>Otherwise, there is no PF solution in D</a:t>
            </a:r>
            <a:endParaRPr lang="en-US" dirty="0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153789"/>
              </p:ext>
            </p:extLst>
          </p:nvPr>
        </p:nvGraphicFramePr>
        <p:xfrm>
          <a:off x="1860652" y="3128963"/>
          <a:ext cx="349148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68" name="Equation" r:id="rId4" imgW="139700" imgH="152400" progId="Equation.3">
                  <p:embed/>
                </p:oleObj>
              </mc:Choice>
              <mc:Fallback>
                <p:oleObj name="Equation" r:id="rId4" imgW="1397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60652" y="3128963"/>
                        <a:ext cx="349148" cy="37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515539"/>
              </p:ext>
            </p:extLst>
          </p:nvPr>
        </p:nvGraphicFramePr>
        <p:xfrm>
          <a:off x="5410200" y="3124200"/>
          <a:ext cx="381000" cy="34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69" name="Equation" r:id="rId6" imgW="165100" imgH="152400" progId="Equation.3">
                  <p:embed/>
                </p:oleObj>
              </mc:Choice>
              <mc:Fallback>
                <p:oleObj name="Equation" r:id="rId6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0200" y="3124200"/>
                        <a:ext cx="381000" cy="347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240848"/>
              </p:ext>
            </p:extLst>
          </p:nvPr>
        </p:nvGraphicFramePr>
        <p:xfrm>
          <a:off x="5715000" y="3433763"/>
          <a:ext cx="468313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70" name="Equation" r:id="rId8" imgW="177800" imgH="203200" progId="Equation.3">
                  <p:embed/>
                </p:oleObj>
              </mc:Choice>
              <mc:Fallback>
                <p:oleObj name="Equation" r:id="rId8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15000" y="3433763"/>
                        <a:ext cx="468313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740891"/>
              </p:ext>
            </p:extLst>
          </p:nvPr>
        </p:nvGraphicFramePr>
        <p:xfrm>
          <a:off x="2209800" y="4038600"/>
          <a:ext cx="1563687" cy="725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71" name="Equation" r:id="rId10" imgW="622300" imgH="292100" progId="Equation.3">
                  <p:embed/>
                </p:oleObj>
              </mc:Choice>
              <mc:Fallback>
                <p:oleObj name="Equation" r:id="rId10" imgW="622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09800" y="4038600"/>
                        <a:ext cx="1563687" cy="725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219851"/>
              </p:ext>
            </p:extLst>
          </p:nvPr>
        </p:nvGraphicFramePr>
        <p:xfrm>
          <a:off x="4572000" y="4038600"/>
          <a:ext cx="468313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72" name="Equation" r:id="rId12" imgW="177800" imgH="203200" progId="Equation.3">
                  <p:embed/>
                </p:oleObj>
              </mc:Choice>
              <mc:Fallback>
                <p:oleObj name="Equation" r:id="rId12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0" y="4038600"/>
                        <a:ext cx="468313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967724"/>
              </p:ext>
            </p:extLst>
          </p:nvPr>
        </p:nvGraphicFramePr>
        <p:xfrm>
          <a:off x="895350" y="381000"/>
          <a:ext cx="571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73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5350" y="381000"/>
                        <a:ext cx="571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820434"/>
              </p:ext>
            </p:extLst>
          </p:nvPr>
        </p:nvGraphicFramePr>
        <p:xfrm>
          <a:off x="2522538" y="838200"/>
          <a:ext cx="4649787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74" name="Equation" r:id="rId15" imgW="1765300" imgH="431800" progId="Equation.3">
                  <p:embed/>
                </p:oleObj>
              </mc:Choice>
              <mc:Fallback>
                <p:oleObj name="Equation" r:id="rId15" imgW="1765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22538" y="838200"/>
                        <a:ext cx="4649787" cy="1119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093543"/>
              </p:ext>
            </p:extLst>
          </p:nvPr>
        </p:nvGraphicFramePr>
        <p:xfrm>
          <a:off x="7239000" y="3075069"/>
          <a:ext cx="1219200" cy="430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75" name="Equation" r:id="rId17" imgW="495300" imgH="177800" progId="Equation.3">
                  <p:embed/>
                </p:oleObj>
              </mc:Choice>
              <mc:Fallback>
                <p:oleObj name="Equation" r:id="rId17" imgW="495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239000" y="3075069"/>
                        <a:ext cx="1219200" cy="430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90600" y="6183868"/>
            <a:ext cx="6291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Theorem suggests a similar solution strategy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6053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sz="2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57200" y="1642646"/>
            <a:ext cx="8458200" cy="3767554"/>
            <a:chOff x="457200" y="1642646"/>
            <a:chExt cx="8458200" cy="376755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642646"/>
              <a:ext cx="4038600" cy="319537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4809"/>
            <a:stretch/>
          </p:blipFill>
          <p:spPr>
            <a:xfrm>
              <a:off x="4876800" y="1642646"/>
              <a:ext cx="3884294" cy="32004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6705600" y="2590800"/>
              <a:ext cx="2209800" cy="87195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0000FF"/>
                  </a:solidFill>
                </a:rPr>
                <a:t>m</a:t>
              </a: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onotone op method succeeds when Newton-</a:t>
              </a:r>
              <a:r>
                <a:rPr kumimoji="0" lang="en-US" sz="1600" b="0" i="0" u="none" strike="noStrike" cap="none" normalizeH="0" baseline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Raphson</a:t>
              </a: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</a:rPr>
                <a:t> fails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24000" y="5071646"/>
              <a:ext cx="2121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IEEE 14-bus network</a:t>
              </a:r>
              <a:endParaRPr 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91200" y="5071646"/>
              <a:ext cx="2121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IEEE 39-bus network</a:t>
              </a:r>
              <a:endParaRPr lang="en-US" sz="1600" dirty="0"/>
            </a:p>
          </p:txBody>
        </p:sp>
      </p:grpSp>
      <p:sp>
        <p:nvSpPr>
          <p:cNvPr id="2" name="Right Brace 1"/>
          <p:cNvSpPr/>
          <p:nvPr/>
        </p:nvSpPr>
        <p:spPr bwMode="auto">
          <a:xfrm>
            <a:off x="6248400" y="1752600"/>
            <a:ext cx="304800" cy="2590800"/>
          </a:xfrm>
          <a:prstGeom prst="rightBrace">
            <a:avLst>
              <a:gd name="adj1" fmla="val 84091"/>
              <a:gd name="adj2" fmla="val 50000"/>
            </a:avLst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477000" y="1752600"/>
            <a:ext cx="2057400" cy="762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1634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sz="2400" dirty="0"/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838200" y="1524000"/>
            <a:ext cx="79248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PF solution through contraction </a:t>
            </a:r>
            <a:endParaRPr lang="en-US" sz="2400" dirty="0"/>
          </a:p>
          <a:p>
            <a:pPr lvl="1"/>
            <a:r>
              <a:rPr lang="en-US" sz="2000" dirty="0" smtClean="0"/>
              <a:t>Characterize PF solution region with desirable properties</a:t>
            </a:r>
          </a:p>
          <a:p>
            <a:pPr lvl="1"/>
            <a:r>
              <a:rPr lang="en-US" sz="2000" dirty="0" smtClean="0"/>
              <a:t>Prove there is at most one solution in the region</a:t>
            </a:r>
          </a:p>
          <a:p>
            <a:pPr lvl="1"/>
            <a:r>
              <a:rPr lang="en-US" sz="2000" dirty="0" smtClean="0"/>
              <a:t>Fixed-point iteration computes efficiently…</a:t>
            </a:r>
          </a:p>
          <a:p>
            <a:pPr lvl="1"/>
            <a:r>
              <a:rPr lang="en-US" sz="2000" smtClean="0"/>
              <a:t>… either </a:t>
            </a:r>
            <a:r>
              <a:rPr lang="en-US" sz="2000" dirty="0" smtClean="0"/>
              <a:t>finds the unique solution or certifies none exists in the region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04575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Continuous power flow equations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066800"/>
            <a:ext cx="4419600" cy="3132881"/>
          </a:xfrm>
          <a:prstGeom prst="rect">
            <a:avLst/>
          </a:prstGeom>
        </p:spPr>
      </p:pic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747606"/>
              </p:ext>
            </p:extLst>
          </p:nvPr>
        </p:nvGraphicFramePr>
        <p:xfrm>
          <a:off x="1219200" y="4556125"/>
          <a:ext cx="6896100" cy="146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377" name="Equation" r:id="rId5" imgW="3009900" imgH="660400" progId="Equation.3">
                  <p:embed/>
                </p:oleObj>
              </mc:Choice>
              <mc:Fallback>
                <p:oleObj name="Equation" r:id="rId5" imgW="30099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9200" y="4556125"/>
                        <a:ext cx="6896100" cy="146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 bwMode="auto">
          <a:xfrm flipV="1">
            <a:off x="2819400" y="1752600"/>
            <a:ext cx="304800" cy="228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2270125" y="1752600"/>
            <a:ext cx="473075" cy="2317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005622"/>
              </p:ext>
            </p:extLst>
          </p:nvPr>
        </p:nvGraphicFramePr>
        <p:xfrm>
          <a:off x="1817218" y="1524000"/>
          <a:ext cx="45290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378" name="Equation" r:id="rId7" imgW="292100" imgH="203200" progId="Equation.3">
                  <p:embed/>
                </p:oleObj>
              </mc:Choice>
              <mc:Fallback>
                <p:oleObj name="Equation" r:id="rId7" imgW="292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17218" y="1524000"/>
                        <a:ext cx="452907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864649"/>
              </p:ext>
            </p:extLst>
          </p:nvPr>
        </p:nvGraphicFramePr>
        <p:xfrm>
          <a:off x="3124200" y="1524000"/>
          <a:ext cx="498475" cy="309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379" name="Equation" r:id="rId9" imgW="317500" imgH="203200" progId="Equation.3">
                  <p:embed/>
                </p:oleObj>
              </mc:Choice>
              <mc:Fallback>
                <p:oleObj name="Equation" r:id="rId9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24200" y="1524000"/>
                        <a:ext cx="498475" cy="30909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 bwMode="auto">
          <a:xfrm>
            <a:off x="2819400" y="1981200"/>
            <a:ext cx="1524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554391"/>
              </p:ext>
            </p:extLst>
          </p:nvPr>
        </p:nvGraphicFramePr>
        <p:xfrm>
          <a:off x="2819400" y="1981200"/>
          <a:ext cx="514082" cy="331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380" name="Equation" r:id="rId11" imgW="304800" imgH="203200" progId="Equation.3">
                  <p:embed/>
                </p:oleObj>
              </mc:Choice>
              <mc:Fallback>
                <p:oleObj name="Equation" r:id="rId11" imgW="304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19400" y="1981200"/>
                        <a:ext cx="514082" cy="33181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71973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Continuous power flow equations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066800"/>
            <a:ext cx="4419600" cy="3132881"/>
          </a:xfrm>
          <a:prstGeom prst="rect">
            <a:avLst/>
          </a:prstGeom>
        </p:spPr>
      </p:pic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417996"/>
              </p:ext>
            </p:extLst>
          </p:nvPr>
        </p:nvGraphicFramePr>
        <p:xfrm>
          <a:off x="2057400" y="4533900"/>
          <a:ext cx="4627562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396" name="Equation" r:id="rId5" imgW="2019300" imgH="876300" progId="Equation.3">
                  <p:embed/>
                </p:oleObj>
              </mc:Choice>
              <mc:Fallback>
                <p:oleObj name="Equation" r:id="rId5" imgW="2019300" imgH="876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7400" y="4533900"/>
                        <a:ext cx="4627562" cy="194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 bwMode="auto">
          <a:xfrm flipV="1">
            <a:off x="2819400" y="1752600"/>
            <a:ext cx="304800" cy="228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2270125" y="1752600"/>
            <a:ext cx="473075" cy="2317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291394"/>
              </p:ext>
            </p:extLst>
          </p:nvPr>
        </p:nvGraphicFramePr>
        <p:xfrm>
          <a:off x="1817218" y="1524000"/>
          <a:ext cx="45290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397" name="Equation" r:id="rId7" imgW="292100" imgH="203200" progId="Equation.3">
                  <p:embed/>
                </p:oleObj>
              </mc:Choice>
              <mc:Fallback>
                <p:oleObj name="Equation" r:id="rId7" imgW="292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17218" y="1524000"/>
                        <a:ext cx="452907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616701"/>
              </p:ext>
            </p:extLst>
          </p:nvPr>
        </p:nvGraphicFramePr>
        <p:xfrm>
          <a:off x="3124200" y="1524000"/>
          <a:ext cx="498475" cy="309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398" name="Equation" r:id="rId9" imgW="317500" imgH="203200" progId="Equation.3">
                  <p:embed/>
                </p:oleObj>
              </mc:Choice>
              <mc:Fallback>
                <p:oleObj name="Equation" r:id="rId9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24200" y="1524000"/>
                        <a:ext cx="498475" cy="30909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 bwMode="auto">
          <a:xfrm>
            <a:off x="2819400" y="1981200"/>
            <a:ext cx="1524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717698"/>
              </p:ext>
            </p:extLst>
          </p:nvPr>
        </p:nvGraphicFramePr>
        <p:xfrm>
          <a:off x="2819400" y="1981200"/>
          <a:ext cx="514082" cy="331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399" name="Equation" r:id="rId11" imgW="304800" imgH="203200" progId="Equation.3">
                  <p:embed/>
                </p:oleObj>
              </mc:Choice>
              <mc:Fallback>
                <p:oleObj name="Equation" r:id="rId11" imgW="304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19400" y="1981200"/>
                        <a:ext cx="514082" cy="33181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924984" y="4191000"/>
            <a:ext cx="101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dirty="0" smtClean="0">
                <a:solidFill>
                  <a:srgbClr val="0000FF"/>
                </a:solidFill>
              </a:rPr>
              <a:t>ine loss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12833" y="6482757"/>
            <a:ext cx="6431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 power flow equations: continuous version of </a:t>
            </a:r>
            <a:r>
              <a:rPr lang="en-US" sz="1600" dirty="0" err="1" smtClean="0"/>
              <a:t>Baran</a:t>
            </a:r>
            <a:r>
              <a:rPr lang="en-US" sz="1600" dirty="0" smtClean="0"/>
              <a:t> and Wu (1989) 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846531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Linear approximation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066800"/>
            <a:ext cx="4419600" cy="313288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2819400" y="1752600"/>
            <a:ext cx="304800" cy="228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2270125" y="1752600"/>
            <a:ext cx="473075" cy="2317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911439"/>
              </p:ext>
            </p:extLst>
          </p:nvPr>
        </p:nvGraphicFramePr>
        <p:xfrm>
          <a:off x="1817218" y="1524000"/>
          <a:ext cx="45290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475" name="Equation" r:id="rId5" imgW="292100" imgH="203200" progId="Equation.3">
                  <p:embed/>
                </p:oleObj>
              </mc:Choice>
              <mc:Fallback>
                <p:oleObj name="Equation" r:id="rId5" imgW="292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17218" y="1524000"/>
                        <a:ext cx="452907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538934"/>
              </p:ext>
            </p:extLst>
          </p:nvPr>
        </p:nvGraphicFramePr>
        <p:xfrm>
          <a:off x="3124200" y="1524000"/>
          <a:ext cx="498475" cy="309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476" name="Equation" r:id="rId7" imgW="317500" imgH="203200" progId="Equation.3">
                  <p:embed/>
                </p:oleObj>
              </mc:Choice>
              <mc:Fallback>
                <p:oleObj name="Equation" r:id="rId7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24200" y="1524000"/>
                        <a:ext cx="498475" cy="30909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 bwMode="auto">
          <a:xfrm>
            <a:off x="2819400" y="1981200"/>
            <a:ext cx="1524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6261915"/>
              </p:ext>
            </p:extLst>
          </p:nvPr>
        </p:nvGraphicFramePr>
        <p:xfrm>
          <a:off x="831850" y="4373007"/>
          <a:ext cx="29686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477" name="Equation" r:id="rId9" imgW="1295400" imgH="393700" progId="Equation.3">
                  <p:embed/>
                </p:oleObj>
              </mc:Choice>
              <mc:Fallback>
                <p:oleObj name="Equation" r:id="rId9" imgW="1295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1850" y="4373007"/>
                        <a:ext cx="2968625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191000" y="43434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0000FF"/>
                </a:solidFill>
              </a:rPr>
              <a:t>Assumptions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dirty="0" smtClean="0">
                <a:solidFill>
                  <a:srgbClr val="0000FF"/>
                </a:solidFill>
              </a:rPr>
              <a:t>oss is small relative to line flow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v</a:t>
            </a:r>
            <a:r>
              <a:rPr lang="en-US" dirty="0" smtClean="0">
                <a:solidFill>
                  <a:srgbClr val="0000FF"/>
                </a:solidFill>
              </a:rPr>
              <a:t>oltage magnitude ~ 1 </a:t>
            </a:r>
            <a:r>
              <a:rPr lang="en-US" dirty="0" err="1" smtClean="0">
                <a:solidFill>
                  <a:srgbClr val="0000FF"/>
                </a:solidFill>
              </a:rPr>
              <a:t>pu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12833" y="6482757"/>
            <a:ext cx="6431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 power flow equations: continuous version of </a:t>
            </a:r>
            <a:r>
              <a:rPr lang="en-US" sz="1600" dirty="0" err="1" smtClean="0"/>
              <a:t>Baran</a:t>
            </a:r>
            <a:r>
              <a:rPr lang="en-US" sz="1600" dirty="0" smtClean="0"/>
              <a:t> and Wu (1989) 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76141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Linear approximation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066800"/>
            <a:ext cx="4419600" cy="3132881"/>
          </a:xfrm>
          <a:prstGeom prst="rect">
            <a:avLst/>
          </a:prstGeom>
        </p:spPr>
      </p:pic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349980"/>
              </p:ext>
            </p:extLst>
          </p:nvPr>
        </p:nvGraphicFramePr>
        <p:xfrm>
          <a:off x="831850" y="4373007"/>
          <a:ext cx="29686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519" name="Equation" r:id="rId5" imgW="1295400" imgH="393700" progId="Equation.3">
                  <p:embed/>
                </p:oleObj>
              </mc:Choice>
              <mc:Fallback>
                <p:oleObj name="Equation" r:id="rId5" imgW="1295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1850" y="4373007"/>
                        <a:ext cx="2968625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 bwMode="auto">
          <a:xfrm flipV="1">
            <a:off x="2819400" y="1752600"/>
            <a:ext cx="304800" cy="228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2270125" y="1752600"/>
            <a:ext cx="473075" cy="2317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139673"/>
              </p:ext>
            </p:extLst>
          </p:nvPr>
        </p:nvGraphicFramePr>
        <p:xfrm>
          <a:off x="1817218" y="1524000"/>
          <a:ext cx="45290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520" name="Equation" r:id="rId7" imgW="292100" imgH="203200" progId="Equation.3">
                  <p:embed/>
                </p:oleObj>
              </mc:Choice>
              <mc:Fallback>
                <p:oleObj name="Equation" r:id="rId7" imgW="292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17218" y="1524000"/>
                        <a:ext cx="452907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729722"/>
              </p:ext>
            </p:extLst>
          </p:nvPr>
        </p:nvGraphicFramePr>
        <p:xfrm>
          <a:off x="3124200" y="1524000"/>
          <a:ext cx="498475" cy="309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521" name="Equation" r:id="rId9" imgW="317500" imgH="203200" progId="Equation.3">
                  <p:embed/>
                </p:oleObj>
              </mc:Choice>
              <mc:Fallback>
                <p:oleObj name="Equation" r:id="rId9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24200" y="1524000"/>
                        <a:ext cx="498475" cy="30909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 bwMode="auto">
          <a:xfrm>
            <a:off x="2819400" y="1981200"/>
            <a:ext cx="1524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91000" y="43434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0000FF"/>
                </a:solidFill>
              </a:rPr>
              <a:t>Assumptions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dirty="0" smtClean="0">
                <a:solidFill>
                  <a:srgbClr val="0000FF"/>
                </a:solidFill>
              </a:rPr>
              <a:t>oss is small relative to line flow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v</a:t>
            </a:r>
            <a:r>
              <a:rPr lang="en-US" dirty="0" smtClean="0">
                <a:solidFill>
                  <a:srgbClr val="0000FF"/>
                </a:solidFill>
              </a:rPr>
              <a:t>oltage magnitude ~ 1 </a:t>
            </a:r>
            <a:r>
              <a:rPr lang="en-US" dirty="0" err="1" smtClean="0">
                <a:solidFill>
                  <a:srgbClr val="0000FF"/>
                </a:solidFill>
              </a:rPr>
              <a:t>pu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258616"/>
              </p:ext>
            </p:extLst>
          </p:nvPr>
        </p:nvGraphicFramePr>
        <p:xfrm>
          <a:off x="838200" y="5410200"/>
          <a:ext cx="46863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522" name="Equation" r:id="rId11" imgW="2044700" imgH="203200" progId="Equation.3">
                  <p:embed/>
                </p:oleObj>
              </mc:Choice>
              <mc:Fallback>
                <p:oleObj name="Equation" r:id="rId11" imgW="2044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8200" y="5410200"/>
                        <a:ext cx="4686300" cy="45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905000" y="5928320"/>
            <a:ext cx="3942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0000FF"/>
                </a:solidFill>
              </a:rPr>
              <a:t>b</a:t>
            </a:r>
            <a:r>
              <a:rPr lang="en-US" b="1" u="sng" dirty="0" smtClean="0">
                <a:solidFill>
                  <a:srgbClr val="0000FF"/>
                </a:solidFill>
              </a:rPr>
              <a:t>ackground injection: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ommon load shape in time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dirty="0" smtClean="0">
                <a:solidFill>
                  <a:srgbClr val="0000FF"/>
                </a:solidFill>
              </a:rPr>
              <a:t>ocation-dependent scale &amp; offset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1981200" y="5861050"/>
            <a:ext cx="2133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6123021" y="6477000"/>
            <a:ext cx="3020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[Smith, Wong, </a:t>
            </a:r>
            <a:r>
              <a:rPr lang="en-US" sz="1600" dirty="0" err="1" smtClean="0"/>
              <a:t>Rajagopal</a:t>
            </a:r>
            <a:r>
              <a:rPr lang="en-US" sz="1600" dirty="0" smtClean="0"/>
              <a:t> 2012]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5562600" y="5410200"/>
            <a:ext cx="16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</a:t>
            </a:r>
            <a:r>
              <a:rPr lang="en-US" b="1" dirty="0" smtClean="0">
                <a:solidFill>
                  <a:srgbClr val="0000FF"/>
                </a:solidFill>
              </a:rPr>
              <a:t>harging rate</a:t>
            </a:r>
          </a:p>
        </p:txBody>
      </p:sp>
    </p:spTree>
    <p:extLst>
      <p:ext uri="{BB962C8B-B14F-4D97-AF65-F5344CB8AC3E}">
        <p14:creationId xmlns:p14="http://schemas.microsoft.com/office/powerpoint/2010/main" val="6205952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5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1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125134</TotalTime>
  <Words>1882</Words>
  <Application>Microsoft Macintosh PowerPoint</Application>
  <PresentationFormat>On-screen Show (4:3)</PresentationFormat>
  <Paragraphs>473</Paragraphs>
  <Slides>53</Slides>
  <Notes>53</Notes>
  <HiddenSlides>3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5_Profile</vt:lpstr>
      <vt:lpstr>11_Profile</vt:lpstr>
      <vt:lpstr>Equation</vt:lpstr>
      <vt:lpstr>Microsoft Equation</vt:lpstr>
      <vt:lpstr>Optimal Storage Placement and Power Flow Solution</vt:lpstr>
      <vt:lpstr>Outline</vt:lpstr>
      <vt:lpstr>Motivation</vt:lpstr>
      <vt:lpstr>Conclusion</vt:lpstr>
      <vt:lpstr>Continuous tree</vt:lpstr>
      <vt:lpstr>Continuous power flow equations</vt:lpstr>
      <vt:lpstr>Continuous power flow equations</vt:lpstr>
      <vt:lpstr>Linear approximation</vt:lpstr>
      <vt:lpstr>Linear approximation</vt:lpstr>
      <vt:lpstr>Storage model</vt:lpstr>
      <vt:lpstr>Optimal placement &amp; sizing</vt:lpstr>
      <vt:lpstr>Optimal placement &amp; sizing</vt:lpstr>
      <vt:lpstr>Optimal placement &amp; sizing</vt:lpstr>
      <vt:lpstr>Optimal placement &amp; sizing</vt:lpstr>
      <vt:lpstr>Outline</vt:lpstr>
      <vt:lpstr>Linear network</vt:lpstr>
      <vt:lpstr>Linear network</vt:lpstr>
      <vt:lpstr>Linear network</vt:lpstr>
      <vt:lpstr>Tree network</vt:lpstr>
      <vt:lpstr>Tree network</vt:lpstr>
      <vt:lpstr>Simulations</vt:lpstr>
      <vt:lpstr>Simulations</vt:lpstr>
      <vt:lpstr>Simulations</vt:lpstr>
      <vt:lpstr>Tree network</vt:lpstr>
      <vt:lpstr>Tree network</vt:lpstr>
      <vt:lpstr>Outline</vt:lpstr>
      <vt:lpstr>Power flow models</vt:lpstr>
      <vt:lpstr>Power flow models</vt:lpstr>
      <vt:lpstr>Power flow models</vt:lpstr>
      <vt:lpstr>Power flow solutions</vt:lpstr>
      <vt:lpstr>Power flow solutions</vt:lpstr>
      <vt:lpstr>Power flow solutions</vt:lpstr>
      <vt:lpstr>Outline</vt:lpstr>
      <vt:lpstr>    contraction</vt:lpstr>
      <vt:lpstr>    contraction</vt:lpstr>
      <vt:lpstr>    contraction</vt:lpstr>
      <vt:lpstr>    contraction</vt:lpstr>
      <vt:lpstr>    contraction</vt:lpstr>
      <vt:lpstr>    contraction</vt:lpstr>
      <vt:lpstr>Solution strategy</vt:lpstr>
      <vt:lpstr>Solution strategy</vt:lpstr>
      <vt:lpstr>Solution strategy</vt:lpstr>
      <vt:lpstr>Solution strategy</vt:lpstr>
      <vt:lpstr>Solution strategy</vt:lpstr>
      <vt:lpstr>Solution strategy</vt:lpstr>
      <vt:lpstr>Enhancement through scaling</vt:lpstr>
      <vt:lpstr>Outline</vt:lpstr>
      <vt:lpstr>    contraction</vt:lpstr>
      <vt:lpstr>    contraction</vt:lpstr>
      <vt:lpstr>    contraction</vt:lpstr>
      <vt:lpstr>    contraction</vt:lpstr>
      <vt:lpstr>Performance</vt:lpstr>
      <vt:lpstr>Conclusion</vt:lpstr>
    </vt:vector>
  </TitlesOfParts>
  <Company>Caltech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v3</dc:title>
  <dc:creator>Steven Low</dc:creator>
  <cp:lastModifiedBy>steven low</cp:lastModifiedBy>
  <cp:revision>1953</cp:revision>
  <dcterms:created xsi:type="dcterms:W3CDTF">2002-02-06T01:55:12Z</dcterms:created>
  <dcterms:modified xsi:type="dcterms:W3CDTF">2016-11-04T05:47:36Z</dcterms:modified>
</cp:coreProperties>
</file>